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9" r:id="rId1"/>
    <p:sldMasterId id="2147483748" r:id="rId2"/>
  </p:sldMasterIdLst>
  <p:notesMasterIdLst>
    <p:notesMasterId r:id="rId39"/>
  </p:notesMasterIdLst>
  <p:sldIdLst>
    <p:sldId id="256" r:id="rId3"/>
    <p:sldId id="257" r:id="rId4"/>
    <p:sldId id="261" r:id="rId5"/>
    <p:sldId id="262" r:id="rId6"/>
    <p:sldId id="297" r:id="rId7"/>
    <p:sldId id="2090" r:id="rId8"/>
    <p:sldId id="274" r:id="rId9"/>
    <p:sldId id="275" r:id="rId10"/>
    <p:sldId id="291" r:id="rId11"/>
    <p:sldId id="292" r:id="rId12"/>
    <p:sldId id="277" r:id="rId13"/>
    <p:sldId id="278" r:id="rId14"/>
    <p:sldId id="280" r:id="rId15"/>
    <p:sldId id="279" r:id="rId16"/>
    <p:sldId id="281" r:id="rId17"/>
    <p:sldId id="295" r:id="rId18"/>
    <p:sldId id="282" r:id="rId19"/>
    <p:sldId id="286" r:id="rId20"/>
    <p:sldId id="288" r:id="rId21"/>
    <p:sldId id="296" r:id="rId22"/>
    <p:sldId id="293" r:id="rId23"/>
    <p:sldId id="2054" r:id="rId24"/>
    <p:sldId id="2082" r:id="rId25"/>
    <p:sldId id="2085" r:id="rId26"/>
    <p:sldId id="2086" r:id="rId27"/>
    <p:sldId id="2098" r:id="rId28"/>
    <p:sldId id="2091" r:id="rId29"/>
    <p:sldId id="2092" r:id="rId30"/>
    <p:sldId id="2093" r:id="rId31"/>
    <p:sldId id="2099" r:id="rId32"/>
    <p:sldId id="2094" r:id="rId33"/>
    <p:sldId id="2095" r:id="rId34"/>
    <p:sldId id="2096" r:id="rId35"/>
    <p:sldId id="299" r:id="rId36"/>
    <p:sldId id="276" r:id="rId37"/>
    <p:sldId id="2089"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14" autoAdjust="0"/>
    <p:restoredTop sz="94660"/>
  </p:normalViewPr>
  <p:slideViewPr>
    <p:cSldViewPr snapToGrid="0">
      <p:cViewPr varScale="1">
        <p:scale>
          <a:sx n="86" d="100"/>
          <a:sy n="86" d="100"/>
        </p:scale>
        <p:origin x="64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5AA28-34F0-4142-AF4C-D34AEF527DC9}" type="datetimeFigureOut">
              <a:rPr lang="en-NZ" smtClean="0"/>
              <a:t>15/07/2020</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E9D2F-DE67-475D-9A32-F646EDBADEA9}" type="slidenum">
              <a:rPr lang="en-NZ" smtClean="0"/>
              <a:t>‹#›</a:t>
            </a:fld>
            <a:endParaRPr lang="en-NZ"/>
          </a:p>
        </p:txBody>
      </p:sp>
    </p:spTree>
    <p:extLst>
      <p:ext uri="{BB962C8B-B14F-4D97-AF65-F5344CB8AC3E}">
        <p14:creationId xmlns:p14="http://schemas.microsoft.com/office/powerpoint/2010/main" val="376757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7/15/2020 9:04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129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dirty="0"/>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4001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2887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82837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95399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01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7067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1748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18430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3558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55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571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5815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96484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4785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3505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549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83333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946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818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583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93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38371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dirty="0"/>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039140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581278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8808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454631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50125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3696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714189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407332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28973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446007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702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18021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16636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72429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3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85329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684098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52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938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2729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8350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2286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78399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36627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8994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83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6205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image" Target="../media/image1.emf"/><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theme" Target="../theme/theme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7/15/2020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50193321"/>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4743913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graph.microsoft.com/Calendars.Read" TargetMode="External"/><Relationship Id="rId2" Type="http://schemas.openxmlformats.org/officeDocument/2006/relationships/hyperlink" Target="https://graph.microsoft.com/"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30.png"/><Relationship Id="rId5" Type="http://schemas.openxmlformats.org/officeDocument/2006/relationships/image" Target="../media/image29.png"/><Relationship Id="rId10" Type="http://schemas.microsoft.com/office/2007/relationships/hdphoto" Target="../media/hdphoto2.wdp"/><Relationship Id="rId4" Type="http://schemas.openxmlformats.org/officeDocument/2006/relationships/image" Target="../media/image28.png"/><Relationship Id="rId9"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hyperlink" Target="https://aka.ms/msidbestpractice" TargetMode="Externa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UpdateToMSALjs" TargetMode="External"/><Relationship Id="rId2" Type="http://schemas.openxmlformats.org/officeDocument/2006/relationships/hyperlink" Target="https://twitter.com/azuread" TargetMode="External"/><Relationship Id="rId1" Type="http://schemas.openxmlformats.org/officeDocument/2006/relationships/slideLayout" Target="../slideLayouts/slideLayout18.xml"/><Relationship Id="rId6" Type="http://schemas.openxmlformats.org/officeDocument/2006/relationships/hyperlink" Target="https://aka.ms/UpdateToMSALiOSmacOS" TargetMode="External"/><Relationship Id="rId5" Type="http://schemas.openxmlformats.org/officeDocument/2006/relationships/hyperlink" Target="https://aka.ms/UpdateToMSALandroid" TargetMode="External"/><Relationship Id="rId4" Type="http://schemas.openxmlformats.org/officeDocument/2006/relationships/hyperlink" Target="https://aka.ms/UpdateToMSALnet"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active-directory/develop/identity-platform-integration-checklist" TargetMode="External"/><Relationship Id="rId2" Type="http://schemas.openxmlformats.org/officeDocument/2006/relationships/hyperlink" Target="https://docs.microsoft.com/en-us/azure/active-directory/develop/" TargetMode="External"/><Relationship Id="rId1" Type="http://schemas.openxmlformats.org/officeDocument/2006/relationships/slideLayout" Target="../slideLayouts/slideLayout18.xml"/><Relationship Id="rId6" Type="http://schemas.openxmlformats.org/officeDocument/2006/relationships/hyperlink" Target="https://developer.microsoft.com/en-us/identity" TargetMode="External"/><Relationship Id="rId5" Type="http://schemas.openxmlformats.org/officeDocument/2006/relationships/hyperlink" Target="https://aka.ms/msidplatform" TargetMode="External"/><Relationship Id="rId4" Type="http://schemas.openxmlformats.org/officeDocument/2006/relationships/hyperlink" Target="https://www.youtube.com/watch?v=y_fgJAatVhk&amp;feature=youtu.b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zure-Samples/active-directory-aspnetcore-webapp-openidconnect-v2#scope-of-this-tutorial" TargetMode="External"/><Relationship Id="rId2" Type="http://schemas.openxmlformats.org/officeDocument/2006/relationships/hyperlink" Target="https://github.com/AzureAD/microsoft-identity-web" TargetMode="External"/><Relationship Id="rId1" Type="http://schemas.openxmlformats.org/officeDocument/2006/relationships/slideLayout" Target="../slideLayouts/slideLayout18.xml"/><Relationship Id="rId5" Type="http://schemas.openxmlformats.org/officeDocument/2006/relationships/hyperlink" Target="https://github.com/Azure-Samples/active-directory-aspnetcore-webapp-openidconnect-v2/tree/master/2-WebApp-graph-user/2-1-Call-MSGraph" TargetMode="External"/><Relationship Id="rId4" Type="http://schemas.openxmlformats.org/officeDocument/2006/relationships/hyperlink" Target="https://github.com/Azure-Samples/active-directory-aspnetcore-webapp-openidconnect-v2/tree/master/1-WebApp-OIDC/1-1-My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solidFill>
                  <a:schemeClr val="bg2">
                    <a:lumMod val="60000"/>
                    <a:lumOff val="40000"/>
                  </a:schemeClr>
                </a:solidFill>
                <a:latin typeface="Calibri" panose="020F0502020204030204" pitchFamily="34" charset="0"/>
                <a:cs typeface="Calibri" panose="020F0502020204030204" pitchFamily="34" charset="0"/>
              </a:rPr>
              <a:t>The Microsoft Identity jigsaw - putting the pieces together!</a:t>
            </a:r>
            <a:br>
              <a:rPr lang="en-US" sz="4000" cap="none" dirty="0">
                <a:solidFill>
                  <a:schemeClr val="bg2">
                    <a:lumMod val="60000"/>
                    <a:lumOff val="40000"/>
                  </a:schemeClr>
                </a:solidFill>
                <a:latin typeface="Calibri" panose="020F0502020204030204" pitchFamily="34" charset="0"/>
                <a:cs typeface="Calibri" panose="020F0502020204030204" pitchFamily="34" charset="0"/>
              </a:rPr>
            </a:br>
            <a:endParaRPr lang="en-US" sz="4000" cap="none" dirty="0">
              <a:solidFill>
                <a:schemeClr val="bg2">
                  <a:lumMod val="60000"/>
                  <a:lumOff val="40000"/>
                </a:schemeClr>
              </a:solidFill>
              <a:latin typeface="Calibri" panose="020F0502020204030204" pitchFamily="34" charset="0"/>
              <a:cs typeface="Calibri" panose="020F0502020204030204" pitchFamily="34" charset="0"/>
            </a:endParaRPr>
          </a:p>
        </p:txBody>
      </p:sp>
      <p:sp>
        <p:nvSpPr>
          <p:cNvPr id="3" name="Subtitle 2"/>
          <p:cNvSpPr>
            <a:spLocks noGrp="1"/>
          </p:cNvSpPr>
          <p:nvPr>
            <p:ph type="subTitle" idx="1"/>
          </p:nvPr>
        </p:nvSpPr>
        <p:spPr>
          <a:xfrm>
            <a:off x="684212" y="3429001"/>
            <a:ext cx="6400800" cy="2743200"/>
          </a:xfrm>
        </p:spPr>
        <p:txBody>
          <a:bodyPr>
            <a:noAutofit/>
          </a:bodyPr>
          <a:lstStyle/>
          <a:p>
            <a:endParaRPr lang="en-US" sz="2000" dirty="0"/>
          </a:p>
          <a:p>
            <a:r>
              <a:rPr lang="en-US" sz="2000" dirty="0">
                <a:latin typeface="Calibri" panose="020F0502020204030204" pitchFamily="34" charset="0"/>
                <a:cs typeface="Calibri" panose="020F0502020204030204" pitchFamily="34" charset="0"/>
              </a:rPr>
              <a:t>Rory Braybrook</a:t>
            </a:r>
          </a:p>
          <a:p>
            <a:r>
              <a:rPr lang="en-US" sz="2000" dirty="0">
                <a:latin typeface="Calibri" panose="020F0502020204030204" pitchFamily="34" charset="0"/>
                <a:cs typeface="Calibri" panose="020F0502020204030204" pitchFamily="34" charset="0"/>
              </a:rPr>
              <a:t>Microsoft Identity Architect</a:t>
            </a:r>
          </a:p>
          <a:p>
            <a:r>
              <a:rPr lang="en-US" sz="2000" dirty="0">
                <a:latin typeface="Calibri" panose="020F0502020204030204" pitchFamily="34" charset="0"/>
                <a:cs typeface="Calibri" panose="020F0502020204030204" pitchFamily="34" charset="0"/>
              </a:rPr>
              <a:t>Microsoft MVP (Enterprise Mobility) </a:t>
            </a:r>
          </a:p>
          <a:p>
            <a:r>
              <a:rPr lang="en-US" sz="2000" dirty="0">
                <a:latin typeface="Calibri" panose="020F0502020204030204" pitchFamily="34" charset="0"/>
                <a:cs typeface="Calibri" panose="020F0502020204030204" pitchFamily="34" charset="0"/>
              </a:rPr>
              <a:t>@rbrayb</a:t>
            </a:r>
          </a:p>
          <a:p>
            <a:r>
              <a:rPr lang="en-US" sz="2000" dirty="0">
                <a:solidFill>
                  <a:schemeClr val="accent1">
                    <a:lumMod val="60000"/>
                    <a:lumOff val="40000"/>
                  </a:schemeClr>
                </a:solidFill>
                <a:latin typeface="Calibri" panose="020F0502020204030204" pitchFamily="34" charset="0"/>
                <a:cs typeface="Calibri" panose="020F0502020204030204" pitchFamily="34" charset="0"/>
              </a:rPr>
              <a:t>https://medium.com/the-new-control-plane</a:t>
            </a:r>
          </a:p>
          <a:p>
            <a:endParaRPr lang="en-US" sz="2000" dirty="0"/>
          </a:p>
        </p:txBody>
      </p:sp>
    </p:spTree>
    <p:extLst>
      <p:ext uri="{BB962C8B-B14F-4D97-AF65-F5344CB8AC3E}">
        <p14:creationId xmlns:p14="http://schemas.microsoft.com/office/powerpoint/2010/main" val="2292847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14E7392B-1978-4479-BF4A-C027BF63E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5" y="184211"/>
            <a:ext cx="8299450" cy="647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84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F00EE9-D55F-479C-87C4-56C8C19A5831}"/>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Type</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8B5E32E-DB87-40B5-A240-72A23C8434B6}"/>
              </a:ext>
            </a:extLst>
          </p:cNvPr>
          <p:cNvPicPr>
            <a:picLocks noChangeAspect="1"/>
          </p:cNvPicPr>
          <p:nvPr/>
        </p:nvPicPr>
        <p:blipFill>
          <a:blip r:embed="rId2"/>
          <a:stretch>
            <a:fillRect/>
          </a:stretch>
        </p:blipFill>
        <p:spPr>
          <a:xfrm>
            <a:off x="1573277" y="786882"/>
            <a:ext cx="8429625" cy="6071118"/>
          </a:xfrm>
          <a:prstGeom prst="rect">
            <a:avLst/>
          </a:prstGeom>
        </p:spPr>
      </p:pic>
    </p:spTree>
    <p:extLst>
      <p:ext uri="{BB962C8B-B14F-4D97-AF65-F5344CB8AC3E}">
        <p14:creationId xmlns:p14="http://schemas.microsoft.com/office/powerpoint/2010/main" val="102170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Web</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983B0C9-A59C-48FF-BBE1-E023384B5923}"/>
              </a:ext>
            </a:extLst>
          </p:cNvPr>
          <p:cNvPicPr>
            <a:picLocks noChangeAspect="1"/>
          </p:cNvPicPr>
          <p:nvPr/>
        </p:nvPicPr>
        <p:blipFill>
          <a:blip r:embed="rId2"/>
          <a:stretch>
            <a:fillRect/>
          </a:stretch>
        </p:blipFill>
        <p:spPr>
          <a:xfrm>
            <a:off x="940010" y="1643062"/>
            <a:ext cx="10311979" cy="4113926"/>
          </a:xfrm>
          <a:prstGeom prst="rect">
            <a:avLst/>
          </a:prstGeom>
        </p:spPr>
      </p:pic>
    </p:spTree>
    <p:extLst>
      <p:ext uri="{BB962C8B-B14F-4D97-AF65-F5344CB8AC3E}">
        <p14:creationId xmlns:p14="http://schemas.microsoft.com/office/powerpoint/2010/main" val="557936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D3D822-48B7-4152-B61E-7CD23FB8628A}"/>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SPA</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CA901E-6FD8-45A3-8C9F-C2E8E8B22B8B}"/>
              </a:ext>
            </a:extLst>
          </p:cNvPr>
          <p:cNvPicPr>
            <a:picLocks noChangeAspect="1"/>
          </p:cNvPicPr>
          <p:nvPr/>
        </p:nvPicPr>
        <p:blipFill>
          <a:blip r:embed="rId2"/>
          <a:stretch>
            <a:fillRect/>
          </a:stretch>
        </p:blipFill>
        <p:spPr>
          <a:xfrm>
            <a:off x="1698171" y="1657350"/>
            <a:ext cx="8304245" cy="3894364"/>
          </a:xfrm>
          <a:prstGeom prst="rect">
            <a:avLst/>
          </a:prstGeom>
        </p:spPr>
      </p:pic>
    </p:spTree>
    <p:extLst>
      <p:ext uri="{BB962C8B-B14F-4D97-AF65-F5344CB8AC3E}">
        <p14:creationId xmlns:p14="http://schemas.microsoft.com/office/powerpoint/2010/main" val="2199157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AE250C-543E-43B0-A56A-8DEFF53D29A4}"/>
              </a:ext>
            </a:extLst>
          </p:cNvPr>
          <p:cNvSpPr>
            <a:spLocks noGrp="1"/>
          </p:cNvSpPr>
          <p:nvPr>
            <p:ph type="title"/>
          </p:nvPr>
        </p:nvSpPr>
        <p:spPr>
          <a:xfrm>
            <a:off x="1321984" y="0"/>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(User)</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747B8AF-DFF5-4F47-9527-C716B93FCB59}"/>
              </a:ext>
            </a:extLst>
          </p:cNvPr>
          <p:cNvPicPr>
            <a:picLocks noChangeAspect="1"/>
          </p:cNvPicPr>
          <p:nvPr/>
        </p:nvPicPr>
        <p:blipFill>
          <a:blip r:embed="rId2"/>
          <a:stretch>
            <a:fillRect/>
          </a:stretch>
        </p:blipFill>
        <p:spPr>
          <a:xfrm>
            <a:off x="1055185" y="1581150"/>
            <a:ext cx="10081630" cy="4175838"/>
          </a:xfrm>
          <a:prstGeom prst="rect">
            <a:avLst/>
          </a:prstGeom>
        </p:spPr>
      </p:pic>
    </p:spTree>
    <p:extLst>
      <p:ext uri="{BB962C8B-B14F-4D97-AF65-F5344CB8AC3E}">
        <p14:creationId xmlns:p14="http://schemas.microsoft.com/office/powerpoint/2010/main" val="401140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321984" y="0"/>
            <a:ext cx="9352236"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Format – Native (Application)</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BDF7C38-7AA0-4502-A146-0FAD9FFC48F7}"/>
              </a:ext>
            </a:extLst>
          </p:cNvPr>
          <p:cNvPicPr>
            <a:picLocks noChangeAspect="1"/>
          </p:cNvPicPr>
          <p:nvPr/>
        </p:nvPicPr>
        <p:blipFill>
          <a:blip r:embed="rId2"/>
          <a:stretch>
            <a:fillRect/>
          </a:stretch>
        </p:blipFill>
        <p:spPr>
          <a:xfrm>
            <a:off x="3829050" y="1305410"/>
            <a:ext cx="4533900" cy="4657725"/>
          </a:xfrm>
          <a:prstGeom prst="rect">
            <a:avLst/>
          </a:prstGeom>
        </p:spPr>
      </p:pic>
    </p:spTree>
    <p:extLst>
      <p:ext uri="{BB962C8B-B14F-4D97-AF65-F5344CB8AC3E}">
        <p14:creationId xmlns:p14="http://schemas.microsoft.com/office/powerpoint/2010/main" val="427138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A74DC6-BC40-426D-B3D8-75F29FC08618}"/>
              </a:ext>
            </a:extLst>
          </p:cNvPr>
          <p:cNvSpPr>
            <a:spLocks noGrp="1"/>
          </p:cNvSpPr>
          <p:nvPr>
            <p:ph type="title"/>
          </p:nvPr>
        </p:nvSpPr>
        <p:spPr>
          <a:xfrm>
            <a:off x="150132" y="88776"/>
            <a:ext cx="1758567"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CF958DB1-EA3E-43EB-BEE3-D8AF4CBFA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8843" y="290744"/>
            <a:ext cx="7834313" cy="627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7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1DDA09C-DDD0-48B0-862C-C2D7E0F2B11B}"/>
              </a:ext>
            </a:extLst>
          </p:cNvPr>
          <p:cNvSpPr>
            <a:spLocks noGrp="1"/>
          </p:cNvSpPr>
          <p:nvPr>
            <p:ph type="title"/>
          </p:nvPr>
        </p:nvSpPr>
        <p:spPr>
          <a:xfrm>
            <a:off x="173182" y="221942"/>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Guide</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AABCFD2-C421-4E59-9588-87A6FF4BD8E6}"/>
              </a:ext>
            </a:extLst>
          </p:cNvPr>
          <p:cNvPicPr>
            <a:picLocks noChangeAspect="1"/>
          </p:cNvPicPr>
          <p:nvPr/>
        </p:nvPicPr>
        <p:blipFill>
          <a:blip r:embed="rId2"/>
          <a:stretch>
            <a:fillRect/>
          </a:stretch>
        </p:blipFill>
        <p:spPr>
          <a:xfrm>
            <a:off x="1725146" y="1154407"/>
            <a:ext cx="8741707" cy="5840963"/>
          </a:xfrm>
          <a:prstGeom prst="rect">
            <a:avLst/>
          </a:prstGeom>
        </p:spPr>
      </p:pic>
    </p:spTree>
    <p:extLst>
      <p:ext uri="{BB962C8B-B14F-4D97-AF65-F5344CB8AC3E}">
        <p14:creationId xmlns:p14="http://schemas.microsoft.com/office/powerpoint/2010/main" val="65622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8243" y="326964"/>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Types of tenant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49838" y="1268760"/>
            <a:ext cx="10432346" cy="4678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You can restrict the types available by modifying the authority URL.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https://login.microsoftonline.com/common/v2.0</a:t>
            </a:r>
          </a:p>
          <a:p>
            <a:pPr lvl="1" defTabSz="914400" eaLnBrk="0" fontAlgn="base" hangingPunct="0">
              <a:spcBef>
                <a:spcPct val="0"/>
              </a:spcBef>
              <a:spcAft>
                <a:spcPct val="0"/>
              </a:spcAft>
              <a:buClr>
                <a:srgbClr val="FFFF00"/>
              </a:buClr>
              <a:buSzTx/>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The default, allows any account </a:t>
            </a:r>
          </a:p>
          <a:p>
            <a:pPr marL="457200" lvl="1" indent="0" defTabSz="914400" eaLnBrk="0" fontAlgn="base" hangingPunct="0">
              <a:spcBef>
                <a:spcPct val="0"/>
              </a:spcBef>
              <a:spcAft>
                <a:spcPct val="0"/>
              </a:spcAft>
              <a:buClr>
                <a:srgbClr val="FFFF00"/>
              </a:buClr>
              <a:buSzTx/>
              <a:buNone/>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https://login.microsoftonline.com/organizations/v2.0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Azure AD/Office 365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https://login.microsoftonline.com/consumers/v2.0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personal MS accounts </a:t>
            </a:r>
          </a:p>
          <a:p>
            <a:pPr marL="457200" marR="0" lvl="1" indent="0" algn="l" defTabSz="914400" rtl="0" eaLnBrk="0" fontAlgn="base" latinLnBrk="0" hangingPunct="0">
              <a:lnSpc>
                <a:spcPct val="100000"/>
              </a:lnSpc>
              <a:spcBef>
                <a:spcPct val="0"/>
              </a:spcBef>
              <a:spcAft>
                <a:spcPct val="0"/>
              </a:spcAft>
              <a:buClr>
                <a:srgbClr val="FFFF00"/>
              </a:buClr>
              <a:buSz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https://login.microsoftonline.com/{tenant-id}/v2.0</a:t>
            </a:r>
          </a:p>
          <a:p>
            <a:pPr marR="0" lvl="1" algn="l" defTabSz="914400" rtl="0" eaLnBrk="0" fontAlgn="base" latinLnBrk="0" hangingPunct="0">
              <a:lnSpc>
                <a:spcPct val="100000"/>
              </a:lnSpc>
              <a:spcBef>
                <a:spcPct val="0"/>
              </a:spcBef>
              <a:spcAft>
                <a:spcPct val="0"/>
              </a:spcAft>
              <a:buClr>
                <a:srgbClr val="FFFF00"/>
              </a:buClr>
              <a:buSzTx/>
              <a:buFont typeface="Webdings" panose="05030102010509060703" pitchFamily="18" charset="2"/>
              <a:buChar char="4"/>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Allow only a specific Azure AD tenant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3880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Resources / scopes</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303030"/>
            <a:ext cx="10859007"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ADAL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Resource URI</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https://graph.microsoft.com</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MSAL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Scope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Tx/>
              <a:buSzTx/>
              <a:buNone/>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https://graph.microsoft.com/Calendars.Read</a:t>
            </a: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Tx/>
              <a:buSzTx/>
              <a:buNone/>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Tx/>
              <a:buSzTx/>
              <a:buNone/>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Scope=Calendars.Read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025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4793" y="344173"/>
            <a:ext cx="8001000" cy="1369217"/>
          </a:xfrm>
        </p:spPr>
        <p:txBody>
          <a:bodyPr>
            <a:normAutofit/>
          </a:bodyPr>
          <a:lstStyle/>
          <a:p>
            <a:r>
              <a:rPr lang="en-US" sz="4000" cap="none" dirty="0">
                <a:solidFill>
                  <a:srgbClr val="0070C0"/>
                </a:solidFill>
                <a:latin typeface="Calibri"/>
                <a:cs typeface="Calibri"/>
              </a:rPr>
              <a:t>In the beginning …</a:t>
            </a:r>
            <a:br>
              <a:rPr lang="en-US" sz="4000" cap="none" dirty="0">
                <a:solidFill>
                  <a:srgbClr val="0070C0"/>
                </a:solidFill>
                <a:latin typeface="Calibri"/>
                <a:cs typeface="Calibri"/>
              </a:rPr>
            </a:br>
            <a:endParaRPr lang="en-US" sz="3200" cap="none" dirty="0">
              <a:solidFill>
                <a:srgbClr val="0070C0"/>
              </a:solidFill>
              <a:latin typeface="Calibri"/>
              <a:cs typeface="Calibri"/>
            </a:endParaRPr>
          </a:p>
        </p:txBody>
      </p:sp>
      <p:pic>
        <p:nvPicPr>
          <p:cNvPr id="4" name="Picture 3">
            <a:extLst>
              <a:ext uri="{FF2B5EF4-FFF2-40B4-BE49-F238E27FC236}">
                <a16:creationId xmlns:a16="http://schemas.microsoft.com/office/drawing/2014/main" id="{380A9C80-4CFD-4034-9511-BC5500346D6B}"/>
              </a:ext>
            </a:extLst>
          </p:cNvPr>
          <p:cNvPicPr>
            <a:picLocks noChangeAspect="1"/>
          </p:cNvPicPr>
          <p:nvPr/>
        </p:nvPicPr>
        <p:blipFill>
          <a:blip r:embed="rId2"/>
          <a:stretch>
            <a:fillRect/>
          </a:stretch>
        </p:blipFill>
        <p:spPr>
          <a:xfrm>
            <a:off x="724793" y="1416563"/>
            <a:ext cx="7620660" cy="4671465"/>
          </a:xfrm>
          <a:prstGeom prst="rect">
            <a:avLst/>
          </a:prstGeom>
        </p:spPr>
      </p:pic>
    </p:spTree>
    <p:extLst>
      <p:ext uri="{BB962C8B-B14F-4D97-AF65-F5344CB8AC3E}">
        <p14:creationId xmlns:p14="http://schemas.microsoft.com/office/powerpoint/2010/main" val="2552370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The rest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956783"/>
            <a:ext cx="10859007" cy="5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MSAL - ADFS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MSAL connects to Azure AD, which is federated with AD FS</a:t>
            </a: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MSAL connects directly to AD FS (Server 2019) (Azure Stack)</a:t>
            </a:r>
          </a:p>
          <a:p>
            <a:pPr>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Can use ADAL (Samples available)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MSAL – Azure AD B2C</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JS</a:t>
            </a:r>
          </a:p>
          <a:p>
            <a:pPr marL="0" indent="0" defTabSz="914400" eaLnBrk="0" fontAlgn="base" hangingPunct="0">
              <a:spcBef>
                <a:spcPct val="0"/>
              </a:spcBef>
              <a:spcAft>
                <a:spcPct val="0"/>
              </a:spcAft>
              <a:buClr>
                <a:srgbClr val="FFFF00"/>
              </a:buClr>
              <a:buSzTx/>
              <a:buNone/>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rPr>
              <a:t>.NET</a:t>
            </a:r>
          </a:p>
          <a:p>
            <a:pPr marL="0" indent="0" defTabSz="914400" eaLnBrk="0" fontAlgn="base" hangingPunct="0">
              <a:spcBef>
                <a:spcPct val="0"/>
              </a:spcBef>
              <a:spcAft>
                <a:spcPct val="0"/>
              </a:spcAft>
              <a:buClr>
                <a:srgbClr val="FFFF00"/>
              </a:buClr>
              <a:buSzTx/>
              <a:buNone/>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altLang="en-US" sz="2000" dirty="0">
                <a:solidFill>
                  <a:schemeClr val="accent1">
                    <a:lumMod val="60000"/>
                    <a:lumOff val="40000"/>
                  </a:schemeClr>
                </a:solidFill>
                <a:latin typeface="Calibri" panose="020F0502020204030204" pitchFamily="34" charset="0"/>
                <a:cs typeface="Calibri" panose="020F0502020204030204" pitchFamily="34" charset="0"/>
              </a:rPr>
              <a:t>Samples available</a:t>
            </a: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6586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9" y="771804"/>
            <a:ext cx="7328624" cy="3477875"/>
          </a:xfrm>
          <a:prstGeom prst="rect">
            <a:avLst/>
          </a:prstGeom>
        </p:spPr>
        <p:txBody>
          <a:bodyPr wrap="square">
            <a:spAutoFit/>
          </a:bodyPr>
          <a:lstStyle/>
          <a:p>
            <a:r>
              <a:rPr lang="en-US" sz="4000" dirty="0">
                <a:solidFill>
                  <a:schemeClr val="bg1"/>
                </a:solidFill>
                <a:latin typeface="Calibri" panose="020F0502020204030204" pitchFamily="34" charset="0"/>
                <a:cs typeface="Calibri" panose="020F0502020204030204" pitchFamily="34" charset="0"/>
              </a:rPr>
              <a:t>The Demo</a:t>
            </a:r>
          </a:p>
          <a:p>
            <a:endParaRPr lang="en-US" sz="4000" dirty="0">
              <a:solidFill>
                <a:schemeClr val="accent1">
                  <a:lumMod val="60000"/>
                  <a:lumOff val="40000"/>
                </a:schemeClr>
              </a:solidFill>
              <a:latin typeface="Calibri" panose="020F0502020204030204" pitchFamily="34" charset="0"/>
              <a:cs typeface="Calibri" panose="020F0502020204030204" pitchFamily="34" charset="0"/>
            </a:endParaRP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The old way</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Connected Services</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.NET Core B2C</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New application registration</a:t>
            </a:r>
          </a:p>
          <a:p>
            <a:pPr marL="457200" indent="-457200">
              <a:buClr>
                <a:srgbClr val="FFFF00"/>
              </a:buClr>
              <a:buFont typeface="Webdings" panose="05030102010509060703" pitchFamily="18" charset="2"/>
              <a:buChar char="4"/>
            </a:pPr>
            <a:r>
              <a:rPr lang="en-US" sz="2000" dirty="0">
                <a:solidFill>
                  <a:schemeClr val="accent1">
                    <a:lumMod val="60000"/>
                    <a:lumOff val="40000"/>
                  </a:schemeClr>
                </a:solidFill>
                <a:latin typeface="Calibri" panose="020F0502020204030204" pitchFamily="34" charset="0"/>
                <a:cs typeface="Calibri" panose="020F0502020204030204" pitchFamily="34" charset="0"/>
              </a:rPr>
              <a:t>Samples</a:t>
            </a:r>
          </a:p>
          <a:p>
            <a:endParaRPr lang="en-NZ" sz="4000" dirty="0"/>
          </a:p>
        </p:txBody>
      </p:sp>
    </p:spTree>
    <p:extLst>
      <p:ext uri="{BB962C8B-B14F-4D97-AF65-F5344CB8AC3E}">
        <p14:creationId xmlns:p14="http://schemas.microsoft.com/office/powerpoint/2010/main" val="76153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B411391C-0272-4219-8BAA-85C5F0A64DA9}"/>
              </a:ext>
            </a:extLst>
          </p:cNvPr>
          <p:cNvSpPr>
            <a:spLocks noGrp="1"/>
          </p:cNvSpPr>
          <p:nvPr>
            <p:ph type="title"/>
          </p:nvPr>
        </p:nvSpPr>
        <p:spPr/>
        <p:txBody>
          <a:bodyPr/>
          <a:lstStyle/>
          <a:p>
            <a:r>
              <a:rPr lang="en-US"/>
              <a:t>Microsoft Authentication Libraries (MSAL)</a:t>
            </a:r>
          </a:p>
        </p:txBody>
      </p:sp>
      <p:sp>
        <p:nvSpPr>
          <p:cNvPr id="45" name="Text Placeholder 44">
            <a:extLst>
              <a:ext uri="{FF2B5EF4-FFF2-40B4-BE49-F238E27FC236}">
                <a16:creationId xmlns:a16="http://schemas.microsoft.com/office/drawing/2014/main" id="{04A1532C-7117-485B-AF56-5C87FBC4D9F9}"/>
              </a:ext>
            </a:extLst>
          </p:cNvPr>
          <p:cNvSpPr>
            <a:spLocks noGrp="1"/>
          </p:cNvSpPr>
          <p:nvPr>
            <p:ph type="body" sz="quarter" idx="10"/>
          </p:nvPr>
        </p:nvSpPr>
        <p:spPr>
          <a:xfrm>
            <a:off x="588263" y="1400885"/>
            <a:ext cx="10967044" cy="430887"/>
          </a:xfrm>
        </p:spPr>
        <p:txBody>
          <a:bodyPr/>
          <a:lstStyle/>
          <a:p>
            <a:r>
              <a:rPr lang="en-US"/>
              <a:t>Generally Available:</a:t>
            </a:r>
          </a:p>
        </p:txBody>
      </p:sp>
      <p:sp>
        <p:nvSpPr>
          <p:cNvPr id="91" name="Text Placeholder 44">
            <a:extLst>
              <a:ext uri="{FF2B5EF4-FFF2-40B4-BE49-F238E27FC236}">
                <a16:creationId xmlns:a16="http://schemas.microsoft.com/office/drawing/2014/main" id="{0E742B34-DCCF-49E9-8A6C-75A9DC4AD46F}"/>
              </a:ext>
            </a:extLst>
          </p:cNvPr>
          <p:cNvSpPr txBox="1">
            <a:spLocks/>
          </p:cNvSpPr>
          <p:nvPr/>
        </p:nvSpPr>
        <p:spPr>
          <a:xfrm>
            <a:off x="612478" y="3824112"/>
            <a:ext cx="1096704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Production Supported Public Preview:</a:t>
            </a:r>
          </a:p>
        </p:txBody>
      </p:sp>
      <p:grpSp>
        <p:nvGrpSpPr>
          <p:cNvPr id="33" name="Group 32">
            <a:extLst>
              <a:ext uri="{FF2B5EF4-FFF2-40B4-BE49-F238E27FC236}">
                <a16:creationId xmlns:a16="http://schemas.microsoft.com/office/drawing/2014/main" id="{0E825115-CF62-4617-AF5D-C8E981A428B1}"/>
              </a:ext>
            </a:extLst>
          </p:cNvPr>
          <p:cNvGrpSpPr/>
          <p:nvPr/>
        </p:nvGrpSpPr>
        <p:grpSpPr>
          <a:xfrm>
            <a:off x="5422535" y="2059062"/>
            <a:ext cx="2061777" cy="1526676"/>
            <a:chOff x="5021233" y="3339739"/>
            <a:chExt cx="2061777" cy="1526676"/>
          </a:xfrm>
        </p:grpSpPr>
        <p:sp>
          <p:nvSpPr>
            <p:cNvPr id="34" name="Rectangle 33">
              <a:extLst>
                <a:ext uri="{FF2B5EF4-FFF2-40B4-BE49-F238E27FC236}">
                  <a16:creationId xmlns:a16="http://schemas.microsoft.com/office/drawing/2014/main" id="{5B71D0B9-4CB1-49B7-B169-29F85C85E683}"/>
                </a:ext>
              </a:extLst>
            </p:cNvPr>
            <p:cNvSpPr/>
            <p:nvPr/>
          </p:nvSpPr>
          <p:spPr bwMode="auto">
            <a:xfrm>
              <a:off x="5021233"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41" name="Picture 40">
              <a:extLst>
                <a:ext uri="{FF2B5EF4-FFF2-40B4-BE49-F238E27FC236}">
                  <a16:creationId xmlns:a16="http://schemas.microsoft.com/office/drawing/2014/main" id="{8331C0F5-4340-40EB-AB3F-E9138450AB1E}"/>
                </a:ext>
              </a:extLst>
            </p:cNvPr>
            <p:cNvPicPr>
              <a:picLocks noChangeAspect="1"/>
            </p:cNvPicPr>
            <p:nvPr/>
          </p:nvPicPr>
          <p:blipFill>
            <a:blip r:embed="rId3">
              <a:biLevel thresh="75000"/>
            </a:blip>
            <a:stretch>
              <a:fillRect/>
            </a:stretch>
          </p:blipFill>
          <p:spPr>
            <a:xfrm>
              <a:off x="5762651" y="3546578"/>
              <a:ext cx="578941" cy="578941"/>
            </a:xfrm>
            <a:prstGeom prst="rect">
              <a:avLst/>
            </a:prstGeom>
          </p:spPr>
        </p:pic>
        <p:sp>
          <p:nvSpPr>
            <p:cNvPr id="42" name="TextBox 41">
              <a:extLst>
                <a:ext uri="{FF2B5EF4-FFF2-40B4-BE49-F238E27FC236}">
                  <a16:creationId xmlns:a16="http://schemas.microsoft.com/office/drawing/2014/main" id="{C7E9C0FF-98D4-40F0-88CD-7D515ECCB4C2}"/>
                </a:ext>
              </a:extLst>
            </p:cNvPr>
            <p:cNvSpPr txBox="1"/>
            <p:nvPr/>
          </p:nvSpPr>
          <p:spPr>
            <a:xfrm>
              <a:off x="5021233"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Android</a:t>
              </a:r>
            </a:p>
          </p:txBody>
        </p:sp>
        <p:sp>
          <p:nvSpPr>
            <p:cNvPr id="47" name="TextBox 46">
              <a:extLst>
                <a:ext uri="{FF2B5EF4-FFF2-40B4-BE49-F238E27FC236}">
                  <a16:creationId xmlns:a16="http://schemas.microsoft.com/office/drawing/2014/main" id="{25187873-4528-4571-8213-D41379222975}"/>
                </a:ext>
              </a:extLst>
            </p:cNvPr>
            <p:cNvSpPr txBox="1"/>
            <p:nvPr/>
          </p:nvSpPr>
          <p:spPr>
            <a:xfrm rot="18697095">
              <a:off x="5043353" y="3393269"/>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grpSp>
        <p:nvGrpSpPr>
          <p:cNvPr id="48" name="Group 47">
            <a:extLst>
              <a:ext uri="{FF2B5EF4-FFF2-40B4-BE49-F238E27FC236}">
                <a16:creationId xmlns:a16="http://schemas.microsoft.com/office/drawing/2014/main" id="{A9006346-0AB6-46EF-8EBB-90B2911B078E}"/>
              </a:ext>
            </a:extLst>
          </p:cNvPr>
          <p:cNvGrpSpPr/>
          <p:nvPr/>
        </p:nvGrpSpPr>
        <p:grpSpPr>
          <a:xfrm>
            <a:off x="7826730" y="2038256"/>
            <a:ext cx="2061777" cy="1545238"/>
            <a:chOff x="7382989" y="3321177"/>
            <a:chExt cx="2061777" cy="1545238"/>
          </a:xfrm>
        </p:grpSpPr>
        <p:sp>
          <p:nvSpPr>
            <p:cNvPr id="49" name="Rectangle 48">
              <a:extLst>
                <a:ext uri="{FF2B5EF4-FFF2-40B4-BE49-F238E27FC236}">
                  <a16:creationId xmlns:a16="http://schemas.microsoft.com/office/drawing/2014/main" id="{7A28B91E-C1D2-48D3-9D9D-48FEFFFA3E40}"/>
                </a:ext>
              </a:extLst>
            </p:cNvPr>
            <p:cNvSpPr/>
            <p:nvPr/>
          </p:nvSpPr>
          <p:spPr bwMode="auto">
            <a:xfrm>
              <a:off x="7382989" y="3339739"/>
              <a:ext cx="2061777" cy="152667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50" name="Picture 49">
              <a:extLst>
                <a:ext uri="{FF2B5EF4-FFF2-40B4-BE49-F238E27FC236}">
                  <a16:creationId xmlns:a16="http://schemas.microsoft.com/office/drawing/2014/main" id="{9D84E005-6737-43F4-B2C6-4BEA7D183DAD}"/>
                </a:ext>
              </a:extLst>
            </p:cNvPr>
            <p:cNvPicPr>
              <a:picLocks noChangeAspect="1"/>
            </p:cNvPicPr>
            <p:nvPr/>
          </p:nvPicPr>
          <p:blipFill>
            <a:blip r:embed="rId4">
              <a:biLevel thresh="75000"/>
            </a:blip>
            <a:stretch>
              <a:fillRect/>
            </a:stretch>
          </p:blipFill>
          <p:spPr>
            <a:xfrm>
              <a:off x="8124407" y="3546578"/>
              <a:ext cx="578941" cy="578941"/>
            </a:xfrm>
            <a:prstGeom prst="rect">
              <a:avLst/>
            </a:prstGeom>
          </p:spPr>
        </p:pic>
        <p:sp>
          <p:nvSpPr>
            <p:cNvPr id="51" name="TextBox 50">
              <a:extLst>
                <a:ext uri="{FF2B5EF4-FFF2-40B4-BE49-F238E27FC236}">
                  <a16:creationId xmlns:a16="http://schemas.microsoft.com/office/drawing/2014/main" id="{1CAA73C6-2366-4DAF-9666-3C102D25C0B3}"/>
                </a:ext>
              </a:extLst>
            </p:cNvPr>
            <p:cNvSpPr txBox="1"/>
            <p:nvPr/>
          </p:nvSpPr>
          <p:spPr>
            <a:xfrm>
              <a:off x="7382989" y="4248649"/>
              <a:ext cx="2061777"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Light"/>
                  <a:ea typeface="+mn-ea"/>
                  <a:cs typeface="+mn-cs"/>
                </a:rPr>
                <a:t>iOS/macOS</a:t>
              </a:r>
            </a:p>
          </p:txBody>
        </p:sp>
        <p:sp>
          <p:nvSpPr>
            <p:cNvPr id="54" name="TextBox 53">
              <a:extLst>
                <a:ext uri="{FF2B5EF4-FFF2-40B4-BE49-F238E27FC236}">
                  <a16:creationId xmlns:a16="http://schemas.microsoft.com/office/drawing/2014/main" id="{1D97C9A3-145C-4CBE-B46C-0A059AD68EC6}"/>
                </a:ext>
              </a:extLst>
            </p:cNvPr>
            <p:cNvSpPr txBox="1"/>
            <p:nvPr/>
          </p:nvSpPr>
          <p:spPr>
            <a:xfrm rot="18697095">
              <a:off x="7387681" y="3372068"/>
              <a:ext cx="527182" cy="42540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dirty="0">
                  <a:ln>
                    <a:noFill/>
                  </a:ln>
                  <a:solidFill>
                    <a:srgbClr val="FFFFFF"/>
                  </a:solidFill>
                  <a:effectLst/>
                  <a:uLnTx/>
                  <a:uFillTx/>
                  <a:latin typeface="Segoe UI Semilight"/>
                  <a:ea typeface="+mn-ea"/>
                  <a:cs typeface="+mn-cs"/>
                </a:rPr>
                <a:t>GA</a:t>
              </a:r>
            </a:p>
          </p:txBody>
        </p:sp>
      </p:grpSp>
      <p:sp>
        <p:nvSpPr>
          <p:cNvPr id="55" name="TextBox 54">
            <a:extLst>
              <a:ext uri="{FF2B5EF4-FFF2-40B4-BE49-F238E27FC236}">
                <a16:creationId xmlns:a16="http://schemas.microsoft.com/office/drawing/2014/main" id="{FF147319-E703-4E57-A0D6-E1E8D4A5CB36}"/>
              </a:ext>
            </a:extLst>
          </p:cNvPr>
          <p:cNvSpPr txBox="1"/>
          <p:nvPr/>
        </p:nvSpPr>
        <p:spPr>
          <a:xfrm>
            <a:off x="3370007" y="3249485"/>
            <a:ext cx="6740012"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E2F7BF0A-EEA8-4D13-A76F-3699DF2DE318}"/>
              </a:ext>
            </a:extLst>
          </p:cNvPr>
          <p:cNvGrpSpPr/>
          <p:nvPr/>
        </p:nvGrpSpPr>
        <p:grpSpPr>
          <a:xfrm>
            <a:off x="588263" y="4453040"/>
            <a:ext cx="2061485" cy="1728167"/>
            <a:chOff x="3059581" y="3091945"/>
            <a:chExt cx="2102822" cy="1762820"/>
          </a:xfrm>
        </p:grpSpPr>
        <p:sp>
          <p:nvSpPr>
            <p:cNvPr id="74" name="Rectangle 73">
              <a:extLst>
                <a:ext uri="{FF2B5EF4-FFF2-40B4-BE49-F238E27FC236}">
                  <a16:creationId xmlns:a16="http://schemas.microsoft.com/office/drawing/2014/main" id="{F955ACFC-04C6-4F8B-834F-110712B348F6}"/>
                </a:ext>
              </a:extLst>
            </p:cNvPr>
            <p:cNvSpPr/>
            <p:nvPr/>
          </p:nvSpPr>
          <p:spPr bwMode="auto">
            <a:xfrm>
              <a:off x="3059581"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5" name="TextBox 74">
              <a:extLst>
                <a:ext uri="{FF2B5EF4-FFF2-40B4-BE49-F238E27FC236}">
                  <a16:creationId xmlns:a16="http://schemas.microsoft.com/office/drawing/2014/main" id="{FDDF33F5-88BB-459D-BB29-1FBAF8B998C7}"/>
                </a:ext>
              </a:extLst>
            </p:cNvPr>
            <p:cNvSpPr txBox="1"/>
            <p:nvPr/>
          </p:nvSpPr>
          <p:spPr>
            <a:xfrm>
              <a:off x="3059581" y="4220326"/>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a:t>
              </a:r>
            </a:p>
          </p:txBody>
        </p:sp>
        <p:grpSp>
          <p:nvGrpSpPr>
            <p:cNvPr id="76" name="Group 75">
              <a:extLst>
                <a:ext uri="{FF2B5EF4-FFF2-40B4-BE49-F238E27FC236}">
                  <a16:creationId xmlns:a16="http://schemas.microsoft.com/office/drawing/2014/main" id="{949A2032-55BD-4FAA-8AC2-C0DCC2041CB2}"/>
                </a:ext>
              </a:extLst>
            </p:cNvPr>
            <p:cNvGrpSpPr/>
            <p:nvPr/>
          </p:nvGrpSpPr>
          <p:grpSpPr>
            <a:xfrm>
              <a:off x="3059582" y="3091945"/>
              <a:ext cx="657816" cy="897261"/>
              <a:chOff x="2665259" y="1405406"/>
              <a:chExt cx="657909" cy="897389"/>
            </a:xfrm>
          </p:grpSpPr>
          <p:sp>
            <p:nvSpPr>
              <p:cNvPr id="77" name="Diagonal Stripe 76">
                <a:extLst>
                  <a:ext uri="{FF2B5EF4-FFF2-40B4-BE49-F238E27FC236}">
                    <a16:creationId xmlns:a16="http://schemas.microsoft.com/office/drawing/2014/main" id="{F69FD436-802B-4095-8E22-437A4955E3F3}"/>
                  </a:ext>
                </a:extLst>
              </p:cNvPr>
              <p:cNvSpPr/>
              <p:nvPr/>
            </p:nvSpPr>
            <p:spPr bwMode="auto">
              <a:xfrm>
                <a:off x="2665259" y="1589973"/>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TextBox 77">
                <a:extLst>
                  <a:ext uri="{FF2B5EF4-FFF2-40B4-BE49-F238E27FC236}">
                    <a16:creationId xmlns:a16="http://schemas.microsoft.com/office/drawing/2014/main" id="{894C324A-6B9C-4FE5-9694-5F3DF204990E}"/>
                  </a:ext>
                </a:extLst>
              </p:cNvPr>
              <p:cNvSpPr txBox="1"/>
              <p:nvPr/>
            </p:nvSpPr>
            <p:spPr>
              <a:xfrm rot="18697095">
                <a:off x="2494665" y="162678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grpSp>
        <p:nvGrpSpPr>
          <p:cNvPr id="62" name="Group 61">
            <a:extLst>
              <a:ext uri="{FF2B5EF4-FFF2-40B4-BE49-F238E27FC236}">
                <a16:creationId xmlns:a16="http://schemas.microsoft.com/office/drawing/2014/main" id="{E185080B-B3FF-4651-9D82-55566CD8F09F}"/>
              </a:ext>
            </a:extLst>
          </p:cNvPr>
          <p:cNvGrpSpPr/>
          <p:nvPr/>
        </p:nvGrpSpPr>
        <p:grpSpPr>
          <a:xfrm>
            <a:off x="3004352" y="4485516"/>
            <a:ext cx="2063703" cy="1695691"/>
            <a:chOff x="7197690" y="3760985"/>
            <a:chExt cx="2063703" cy="1695691"/>
          </a:xfrm>
        </p:grpSpPr>
        <p:grpSp>
          <p:nvGrpSpPr>
            <p:cNvPr id="67" name="Group 66">
              <a:extLst>
                <a:ext uri="{FF2B5EF4-FFF2-40B4-BE49-F238E27FC236}">
                  <a16:creationId xmlns:a16="http://schemas.microsoft.com/office/drawing/2014/main" id="{8FCFAA7C-B077-450C-92B5-3675FFBD01FC}"/>
                </a:ext>
              </a:extLst>
            </p:cNvPr>
            <p:cNvGrpSpPr/>
            <p:nvPr/>
          </p:nvGrpSpPr>
          <p:grpSpPr>
            <a:xfrm>
              <a:off x="7197690" y="3760985"/>
              <a:ext cx="2063703" cy="1695691"/>
              <a:chOff x="7953472" y="2923976"/>
              <a:chExt cx="2105085" cy="1729693"/>
            </a:xfrm>
          </p:grpSpPr>
          <p:sp>
            <p:nvSpPr>
              <p:cNvPr id="69" name="Rectangle 68">
                <a:extLst>
                  <a:ext uri="{FF2B5EF4-FFF2-40B4-BE49-F238E27FC236}">
                    <a16:creationId xmlns:a16="http://schemas.microsoft.com/office/drawing/2014/main" id="{BD328CD2-278D-44DC-B97D-C016E5D9D713}"/>
                  </a:ext>
                </a:extLst>
              </p:cNvPr>
              <p:cNvSpPr/>
              <p:nvPr/>
            </p:nvSpPr>
            <p:spPr bwMode="auto">
              <a:xfrm>
                <a:off x="7955735" y="3094515"/>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04D31B01-239B-4209-B6DB-4AA565EEF69C}"/>
                  </a:ext>
                </a:extLst>
              </p:cNvPr>
              <p:cNvSpPr txBox="1"/>
              <p:nvPr/>
            </p:nvSpPr>
            <p:spPr>
              <a:xfrm>
                <a:off x="7953472" y="4019230"/>
                <a:ext cx="2102822" cy="634439"/>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Python</a:t>
                </a:r>
              </a:p>
            </p:txBody>
          </p:sp>
          <p:grpSp>
            <p:nvGrpSpPr>
              <p:cNvPr id="71" name="Group 70">
                <a:extLst>
                  <a:ext uri="{FF2B5EF4-FFF2-40B4-BE49-F238E27FC236}">
                    <a16:creationId xmlns:a16="http://schemas.microsoft.com/office/drawing/2014/main" id="{9763BF97-2811-4488-B6FB-5B2F7C816448}"/>
                  </a:ext>
                </a:extLst>
              </p:cNvPr>
              <p:cNvGrpSpPr/>
              <p:nvPr/>
            </p:nvGrpSpPr>
            <p:grpSpPr>
              <a:xfrm>
                <a:off x="7955736" y="2923976"/>
                <a:ext cx="657816" cy="883258"/>
                <a:chOff x="272695" y="3239056"/>
                <a:chExt cx="657909" cy="883383"/>
              </a:xfrm>
            </p:grpSpPr>
            <p:sp>
              <p:nvSpPr>
                <p:cNvPr id="72" name="Diagonal Stripe 71">
                  <a:extLst>
                    <a:ext uri="{FF2B5EF4-FFF2-40B4-BE49-F238E27FC236}">
                      <a16:creationId xmlns:a16="http://schemas.microsoft.com/office/drawing/2014/main" id="{D6A30B11-F29A-47DE-A67B-5A1DB2F8B0B1}"/>
                    </a:ext>
                  </a:extLst>
                </p:cNvPr>
                <p:cNvSpPr/>
                <p:nvPr/>
              </p:nvSpPr>
              <p:spPr bwMode="auto">
                <a:xfrm>
                  <a:off x="272695" y="3409617"/>
                  <a:ext cx="657909" cy="712822"/>
                </a:xfrm>
                <a:prstGeom prst="diagStrip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TextBox 72">
                  <a:extLst>
                    <a:ext uri="{FF2B5EF4-FFF2-40B4-BE49-F238E27FC236}">
                      <a16:creationId xmlns:a16="http://schemas.microsoft.com/office/drawing/2014/main" id="{25A5CA84-9D40-42C2-9FC4-15F4917D0ED4}"/>
                    </a:ext>
                  </a:extLst>
                </p:cNvPr>
                <p:cNvSpPr txBox="1"/>
                <p:nvPr/>
              </p:nvSpPr>
              <p:spPr>
                <a:xfrm rot="18697095">
                  <a:off x="98326" y="3460434"/>
                  <a:ext cx="879498" cy="436742"/>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PREVIEW</a:t>
                  </a:r>
                </a:p>
              </p:txBody>
            </p:sp>
          </p:grpSp>
        </p:grpSp>
        <p:pic>
          <p:nvPicPr>
            <p:cNvPr id="68" name="Picture 67">
              <a:extLst>
                <a:ext uri="{FF2B5EF4-FFF2-40B4-BE49-F238E27FC236}">
                  <a16:creationId xmlns:a16="http://schemas.microsoft.com/office/drawing/2014/main" id="{0BF7FB01-29A5-4593-93E7-CD6117603F42}"/>
                </a:ext>
              </a:extLst>
            </p:cNvPr>
            <p:cNvPicPr>
              <a:picLocks noChangeAspect="1"/>
            </p:cNvPicPr>
            <p:nvPr/>
          </p:nvPicPr>
          <p:blipFill>
            <a:blip r:embed="rId5">
              <a:biLevel thresh="75000"/>
            </a:blip>
            <a:stretch>
              <a:fillRect/>
            </a:stretch>
          </p:blipFill>
          <p:spPr>
            <a:xfrm>
              <a:off x="7938961" y="4173702"/>
              <a:ext cx="578941" cy="578941"/>
            </a:xfrm>
            <a:prstGeom prst="rect">
              <a:avLst/>
            </a:prstGeom>
          </p:spPr>
        </p:pic>
      </p:grpSp>
      <p:pic>
        <p:nvPicPr>
          <p:cNvPr id="66" name="Picture 6" descr="Image result for java logo">
            <a:extLst>
              <a:ext uri="{FF2B5EF4-FFF2-40B4-BE49-F238E27FC236}">
                <a16:creationId xmlns:a16="http://schemas.microsoft.com/office/drawing/2014/main" id="{6A6DFE4E-B0E5-4F4D-9089-0F4F9D1712C9}"/>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412723" y="4852329"/>
            <a:ext cx="460335" cy="621967"/>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a:extLst>
              <a:ext uri="{FF2B5EF4-FFF2-40B4-BE49-F238E27FC236}">
                <a16:creationId xmlns:a16="http://schemas.microsoft.com/office/drawing/2014/main" id="{C45FD4BC-7B02-431E-9FED-CAF867577392}"/>
              </a:ext>
            </a:extLst>
          </p:cNvPr>
          <p:cNvGrpSpPr/>
          <p:nvPr/>
        </p:nvGrpSpPr>
        <p:grpSpPr>
          <a:xfrm>
            <a:off x="7831241" y="2056984"/>
            <a:ext cx="644885" cy="712094"/>
            <a:chOff x="2665259" y="1576319"/>
            <a:chExt cx="657909" cy="726476"/>
          </a:xfrm>
        </p:grpSpPr>
        <p:sp>
          <p:nvSpPr>
            <p:cNvPr id="111" name="Diagonal Stripe 110">
              <a:extLst>
                <a:ext uri="{FF2B5EF4-FFF2-40B4-BE49-F238E27FC236}">
                  <a16:creationId xmlns:a16="http://schemas.microsoft.com/office/drawing/2014/main" id="{E496735F-AB4E-47C6-93F3-7836FA8C7483}"/>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B06E9E16-01AD-449A-B268-BFD706BF18D2}"/>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13" name="Group 112">
            <a:extLst>
              <a:ext uri="{FF2B5EF4-FFF2-40B4-BE49-F238E27FC236}">
                <a16:creationId xmlns:a16="http://schemas.microsoft.com/office/drawing/2014/main" id="{3E55B53B-21A6-4254-880D-B53717BFFE1E}"/>
              </a:ext>
            </a:extLst>
          </p:cNvPr>
          <p:cNvGrpSpPr/>
          <p:nvPr/>
        </p:nvGrpSpPr>
        <p:grpSpPr>
          <a:xfrm>
            <a:off x="2996176" y="2053878"/>
            <a:ext cx="2061485" cy="1566243"/>
            <a:chOff x="5505108" y="3257116"/>
            <a:chExt cx="2102822" cy="1597649"/>
          </a:xfrm>
        </p:grpSpPr>
        <p:sp>
          <p:nvSpPr>
            <p:cNvPr id="114" name="Rectangle 113">
              <a:extLst>
                <a:ext uri="{FF2B5EF4-FFF2-40B4-BE49-F238E27FC236}">
                  <a16:creationId xmlns:a16="http://schemas.microsoft.com/office/drawing/2014/main" id="{BD02B7CE-5F1B-4ACD-B4DD-57751F1859E1}"/>
                </a:ext>
              </a:extLst>
            </p:cNvPr>
            <p:cNvSpPr/>
            <p:nvPr/>
          </p:nvSpPr>
          <p:spPr bwMode="auto">
            <a:xfrm>
              <a:off x="5505108" y="3272152"/>
              <a:ext cx="2102822" cy="15570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15" name="TextBox 114">
              <a:extLst>
                <a:ext uri="{FF2B5EF4-FFF2-40B4-BE49-F238E27FC236}">
                  <a16:creationId xmlns:a16="http://schemas.microsoft.com/office/drawing/2014/main" id="{7BE4B0A7-011C-4B01-BF1A-5A951C878279}"/>
                </a:ext>
              </a:extLst>
            </p:cNvPr>
            <p:cNvSpPr txBox="1"/>
            <p:nvPr/>
          </p:nvSpPr>
          <p:spPr>
            <a:xfrm>
              <a:off x="5505108" y="4220325"/>
              <a:ext cx="2102822" cy="63444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Light"/>
                  <a:ea typeface="+mn-ea"/>
                  <a:cs typeface="+mn-cs"/>
                </a:rPr>
                <a:t>.NET</a:t>
              </a:r>
            </a:p>
          </p:txBody>
        </p:sp>
        <p:grpSp>
          <p:nvGrpSpPr>
            <p:cNvPr id="116" name="Group 115">
              <a:extLst>
                <a:ext uri="{FF2B5EF4-FFF2-40B4-BE49-F238E27FC236}">
                  <a16:creationId xmlns:a16="http://schemas.microsoft.com/office/drawing/2014/main" id="{05033B6E-2614-45D0-91CF-7E6852DE9EFC}"/>
                </a:ext>
              </a:extLst>
            </p:cNvPr>
            <p:cNvGrpSpPr/>
            <p:nvPr/>
          </p:nvGrpSpPr>
          <p:grpSpPr>
            <a:xfrm>
              <a:off x="5513448" y="3257116"/>
              <a:ext cx="657816" cy="735988"/>
              <a:chOff x="261643" y="3398059"/>
              <a:chExt cx="657909" cy="736092"/>
            </a:xfrm>
          </p:grpSpPr>
          <p:sp>
            <p:nvSpPr>
              <p:cNvPr id="118" name="Diagonal Stripe 117">
                <a:extLst>
                  <a:ext uri="{FF2B5EF4-FFF2-40B4-BE49-F238E27FC236}">
                    <a16:creationId xmlns:a16="http://schemas.microsoft.com/office/drawing/2014/main" id="{3EEF5875-F418-4768-8604-53BE6885AF73}"/>
                  </a:ext>
                </a:extLst>
              </p:cNvPr>
              <p:cNvSpPr/>
              <p:nvPr/>
            </p:nvSpPr>
            <p:spPr bwMode="auto">
              <a:xfrm>
                <a:off x="261643" y="3413096"/>
                <a:ext cx="657909" cy="721055"/>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9" name="TextBox 118">
                <a:extLst>
                  <a:ext uri="{FF2B5EF4-FFF2-40B4-BE49-F238E27FC236}">
                    <a16:creationId xmlns:a16="http://schemas.microsoft.com/office/drawing/2014/main" id="{9CD4A6A3-1DC6-4E7A-9865-49F859720ADB}"/>
                  </a:ext>
                </a:extLst>
              </p:cNvPr>
              <p:cNvSpPr txBox="1"/>
              <p:nvPr/>
            </p:nvSpPr>
            <p:spPr>
              <a:xfrm rot="18697095">
                <a:off x="264475" y="344990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pic>
          <p:nvPicPr>
            <p:cNvPr id="117" name="Picture 12" descr="Image result for microsoft net logo">
              <a:extLst>
                <a:ext uri="{FF2B5EF4-FFF2-40B4-BE49-F238E27FC236}">
                  <a16:creationId xmlns:a16="http://schemas.microsoft.com/office/drawing/2014/main" id="{1AA0A1BD-ACB3-4405-BBA1-C9129292835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26911" y="3514725"/>
              <a:ext cx="607344" cy="5810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5E763EC9-9524-4C2D-AE92-BCC0C4751C32}"/>
              </a:ext>
            </a:extLst>
          </p:cNvPr>
          <p:cNvGrpSpPr/>
          <p:nvPr/>
        </p:nvGrpSpPr>
        <p:grpSpPr>
          <a:xfrm>
            <a:off x="5426331" y="2065832"/>
            <a:ext cx="644885" cy="712094"/>
            <a:chOff x="2665259" y="1576319"/>
            <a:chExt cx="657909" cy="726476"/>
          </a:xfrm>
        </p:grpSpPr>
        <p:sp>
          <p:nvSpPr>
            <p:cNvPr id="121" name="Diagonal Stripe 120">
              <a:extLst>
                <a:ext uri="{FF2B5EF4-FFF2-40B4-BE49-F238E27FC236}">
                  <a16:creationId xmlns:a16="http://schemas.microsoft.com/office/drawing/2014/main" id="{73A039B9-E237-4332-B7E3-B3DC34891F34}"/>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9616D5E4-767C-4F6B-BB29-BCBB4818442D}"/>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nvGrpSpPr>
          <p:cNvPr id="129" name="Group 128">
            <a:extLst>
              <a:ext uri="{FF2B5EF4-FFF2-40B4-BE49-F238E27FC236}">
                <a16:creationId xmlns:a16="http://schemas.microsoft.com/office/drawing/2014/main" id="{948F416E-E189-4CBC-816F-1F2235EFCAC2}"/>
              </a:ext>
            </a:extLst>
          </p:cNvPr>
          <p:cNvGrpSpPr/>
          <p:nvPr/>
        </p:nvGrpSpPr>
        <p:grpSpPr>
          <a:xfrm>
            <a:off x="594574" y="2050245"/>
            <a:ext cx="2061485" cy="1555394"/>
            <a:chOff x="1723996" y="1799109"/>
            <a:chExt cx="2061485" cy="1555394"/>
          </a:xfrm>
        </p:grpSpPr>
        <p:sp>
          <p:nvSpPr>
            <p:cNvPr id="130" name="Rectangle 129">
              <a:extLst>
                <a:ext uri="{FF2B5EF4-FFF2-40B4-BE49-F238E27FC236}">
                  <a16:creationId xmlns:a16="http://schemas.microsoft.com/office/drawing/2014/main" id="{52968123-624B-470E-98ED-BAF7D7398449}"/>
                </a:ext>
              </a:extLst>
            </p:cNvPr>
            <p:cNvSpPr/>
            <p:nvPr/>
          </p:nvSpPr>
          <p:spPr bwMode="auto">
            <a:xfrm>
              <a:off x="1723996" y="1803001"/>
              <a:ext cx="2061485" cy="152645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31" name="TextBox 130">
              <a:extLst>
                <a:ext uri="{FF2B5EF4-FFF2-40B4-BE49-F238E27FC236}">
                  <a16:creationId xmlns:a16="http://schemas.microsoft.com/office/drawing/2014/main" id="{3D3A8D53-6E86-4F3B-AB2A-8B981D564C38}"/>
                </a:ext>
              </a:extLst>
            </p:cNvPr>
            <p:cNvSpPr txBox="1"/>
            <p:nvPr/>
          </p:nvSpPr>
          <p:spPr>
            <a:xfrm>
              <a:off x="1723996" y="2732535"/>
              <a:ext cx="2061485" cy="621968"/>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JavaScript</a:t>
              </a:r>
            </a:p>
          </p:txBody>
        </p:sp>
        <p:pic>
          <p:nvPicPr>
            <p:cNvPr id="132" name="Picture 10" descr="Image result for javascript logo">
              <a:extLst>
                <a:ext uri="{FF2B5EF4-FFF2-40B4-BE49-F238E27FC236}">
                  <a16:creationId xmlns:a16="http://schemas.microsoft.com/office/drawing/2014/main" id="{8B911BF0-4235-49D7-8A48-1BBA0DA8CF4D}"/>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480197" y="2050143"/>
              <a:ext cx="491872" cy="554743"/>
            </a:xfrm>
            <a:prstGeom prst="rect">
              <a:avLst/>
            </a:prstGeom>
            <a:noFill/>
            <a:extLst>
              <a:ext uri="{909E8E84-426E-40DD-AFC4-6F175D3DCCD1}">
                <a14:hiddenFill xmlns:a14="http://schemas.microsoft.com/office/drawing/2010/main">
                  <a:solidFill>
                    <a:srgbClr val="FFFFFF"/>
                  </a:solidFill>
                </a14:hiddenFill>
              </a:ext>
            </a:extLst>
          </p:spPr>
        </p:pic>
        <p:grpSp>
          <p:nvGrpSpPr>
            <p:cNvPr id="133" name="Group 132">
              <a:extLst>
                <a:ext uri="{FF2B5EF4-FFF2-40B4-BE49-F238E27FC236}">
                  <a16:creationId xmlns:a16="http://schemas.microsoft.com/office/drawing/2014/main" id="{C0CD64C1-0544-47D2-859C-A43A8F36D09D}"/>
                </a:ext>
              </a:extLst>
            </p:cNvPr>
            <p:cNvGrpSpPr/>
            <p:nvPr/>
          </p:nvGrpSpPr>
          <p:grpSpPr>
            <a:xfrm>
              <a:off x="1737714" y="1799109"/>
              <a:ext cx="644885" cy="712094"/>
              <a:chOff x="2665259" y="1576319"/>
              <a:chExt cx="657909" cy="726476"/>
            </a:xfrm>
          </p:grpSpPr>
          <p:sp>
            <p:nvSpPr>
              <p:cNvPr id="134" name="Diagonal Stripe 133">
                <a:extLst>
                  <a:ext uri="{FF2B5EF4-FFF2-40B4-BE49-F238E27FC236}">
                    <a16:creationId xmlns:a16="http://schemas.microsoft.com/office/drawing/2014/main" id="{1DECF407-2944-4FE3-B7B1-8C9D6019899F}"/>
                  </a:ext>
                </a:extLst>
              </p:cNvPr>
              <p:cNvSpPr/>
              <p:nvPr/>
            </p:nvSpPr>
            <p:spPr bwMode="auto">
              <a:xfrm>
                <a:off x="2665259" y="1577575"/>
                <a:ext cx="657909" cy="725220"/>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TextBox 134">
                <a:extLst>
                  <a:ext uri="{FF2B5EF4-FFF2-40B4-BE49-F238E27FC236}">
                    <a16:creationId xmlns:a16="http://schemas.microsoft.com/office/drawing/2014/main" id="{7A6271A0-E133-41B4-9EB1-7776D2B5C436}"/>
                  </a:ext>
                </a:extLst>
              </p:cNvPr>
              <p:cNvSpPr txBox="1"/>
              <p:nvPr/>
            </p:nvSpPr>
            <p:spPr>
              <a:xfrm rot="18697095">
                <a:off x="2665579" y="1628163"/>
                <a:ext cx="537671" cy="433984"/>
              </a:xfrm>
              <a:prstGeom prst="rect">
                <a:avLst/>
              </a:prstGeom>
              <a:noFill/>
            </p:spPr>
            <p:txBody>
              <a:bodyPr wrap="non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1" i="0" u="none" strike="noStrike" kern="1200" cap="none" spc="0" normalizeH="0" baseline="0" noProof="0">
                    <a:ln>
                      <a:noFill/>
                    </a:ln>
                    <a:solidFill>
                      <a:srgbClr val="FFFFFF"/>
                    </a:solidFill>
                    <a:effectLst/>
                    <a:uLnTx/>
                    <a:uFillTx/>
                    <a:latin typeface="Segoe UI Semilight"/>
                    <a:ea typeface="+mn-ea"/>
                    <a:cs typeface="+mn-cs"/>
                  </a:rPr>
                  <a:t>GA</a:t>
                </a:r>
              </a:p>
            </p:txBody>
          </p:sp>
        </p:grpSp>
      </p:grpSp>
    </p:spTree>
    <p:extLst>
      <p:ext uri="{BB962C8B-B14F-4D97-AF65-F5344CB8AC3E}">
        <p14:creationId xmlns:p14="http://schemas.microsoft.com/office/powerpoint/2010/main" val="3621022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4D11DD-43CB-4E45-998C-3033CEC7C589}"/>
              </a:ext>
            </a:extLst>
          </p:cNvPr>
          <p:cNvSpPr>
            <a:spLocks noGrp="1"/>
          </p:cNvSpPr>
          <p:nvPr>
            <p:ph type="title"/>
          </p:nvPr>
        </p:nvSpPr>
        <p:spPr>
          <a:xfrm>
            <a:off x="496823" y="457200"/>
            <a:ext cx="11018520" cy="615553"/>
          </a:xfrm>
        </p:spPr>
        <p:txBody>
          <a:bodyPr>
            <a:noAutofit/>
          </a:bodyPr>
          <a:lstStyle/>
          <a:p>
            <a:r>
              <a:rPr lang="en-US" sz="4000" dirty="0">
                <a:solidFill>
                  <a:schemeClr val="bg1"/>
                </a:solidFill>
                <a:latin typeface="Calibri" panose="020F0502020204030204" pitchFamily="34" charset="0"/>
                <a:cs typeface="Calibri" panose="020F0502020204030204" pitchFamily="34" charset="0"/>
              </a:rPr>
              <a:t>It’s EASY and you get stuff for FREE</a:t>
            </a:r>
          </a:p>
        </p:txBody>
      </p:sp>
      <p:sp>
        <p:nvSpPr>
          <p:cNvPr id="6" name="Content Placeholder 5">
            <a:extLst>
              <a:ext uri="{FF2B5EF4-FFF2-40B4-BE49-F238E27FC236}">
                <a16:creationId xmlns:a16="http://schemas.microsoft.com/office/drawing/2014/main" id="{4E25D19F-F98C-4C3F-B696-A5381D05A34B}"/>
              </a:ext>
            </a:extLst>
          </p:cNvPr>
          <p:cNvSpPr txBox="1">
            <a:spLocks/>
          </p:cNvSpPr>
          <p:nvPr/>
        </p:nvSpPr>
        <p:spPr>
          <a:xfrm>
            <a:off x="586581" y="1394995"/>
            <a:ext cx="11018838" cy="3096232"/>
          </a:xfrm>
          <a:prstGeom prst="rect">
            <a:avLst/>
          </a:prstGeom>
        </p:spPr>
        <p:txBody>
          <a:bodyPr vert="horz" wrap="square" lIns="0" tIns="0" rIns="0" bIns="0" rtlCol="0" anchor="t">
            <a:sp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2000" dirty="0">
                <a:solidFill>
                  <a:schemeClr val="accent1">
                    <a:lumMod val="60000"/>
                    <a:lumOff val="40000"/>
                  </a:schemeClr>
                </a:solidFill>
                <a:latin typeface="Calibri" panose="020F0502020204030204" pitchFamily="34" charset="0"/>
                <a:cs typeface="Calibri" panose="020F0502020204030204" pitchFamily="34" charset="0"/>
              </a:rPr>
              <a:t>It’s easy:</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Register your app</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Use a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quickstart</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Request permission to data</a:t>
            </a:r>
          </a:p>
          <a:p>
            <a:pPr lvl="1"/>
            <a:endParaRPr lang="en-US" dirty="0">
              <a:solidFill>
                <a:schemeClr val="accent1">
                  <a:lumMod val="60000"/>
                  <a:lumOff val="40000"/>
                </a:schemeClr>
              </a:solidFill>
              <a:latin typeface="Calibri" panose="020F0502020204030204" pitchFamily="34" charset="0"/>
              <a:cs typeface="Calibri" panose="020F0502020204030204" pitchFamily="34" charset="0"/>
            </a:endParaRPr>
          </a:p>
          <a:p>
            <a:pPr marL="0" indent="0">
              <a:buFont typeface="Wingdings 3" panose="05040102010807070707" pitchFamily="18" charset="2"/>
              <a:buNone/>
            </a:pPr>
            <a:r>
              <a:rPr lang="en-US" sz="2000" dirty="0">
                <a:solidFill>
                  <a:schemeClr val="accent1">
                    <a:lumMod val="60000"/>
                    <a:lumOff val="40000"/>
                  </a:schemeClr>
                </a:solidFill>
                <a:latin typeface="Calibri" panose="020F0502020204030204" pitchFamily="34" charset="0"/>
                <a:cs typeface="Calibri" panose="020F0502020204030204" pitchFamily="34" charset="0"/>
              </a:rPr>
              <a:t>The rest comes automatically, with no extra code:</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single sign on, token management, </a:t>
            </a:r>
            <a:r>
              <a:rPr lang="en-US" sz="2000" dirty="0" err="1">
                <a:solidFill>
                  <a:schemeClr val="accent1">
                    <a:lumMod val="60000"/>
                    <a:lumOff val="40000"/>
                  </a:schemeClr>
                </a:solidFill>
                <a:latin typeface="Calibri" panose="020F0502020204030204" pitchFamily="34" charset="0"/>
                <a:cs typeface="Calibri" panose="020F0502020204030204" pitchFamily="34" charset="0"/>
              </a:rPr>
              <a:t>passwordless</a:t>
            </a:r>
            <a:r>
              <a:rPr lang="en-US" sz="2000" dirty="0">
                <a:solidFill>
                  <a:schemeClr val="accent1">
                    <a:lumMod val="60000"/>
                    <a:lumOff val="40000"/>
                  </a:schemeClr>
                </a:solidFill>
                <a:latin typeface="Calibri" panose="020F0502020204030204" pitchFamily="34" charset="0"/>
                <a:cs typeface="Calibri" panose="020F0502020204030204" pitchFamily="34" charset="0"/>
              </a:rPr>
              <a:t>, conditional access </a:t>
            </a:r>
          </a:p>
        </p:txBody>
      </p:sp>
    </p:spTree>
    <p:extLst>
      <p:ext uri="{BB962C8B-B14F-4D97-AF65-F5344CB8AC3E}">
        <p14:creationId xmlns:p14="http://schemas.microsoft.com/office/powerpoint/2010/main" val="347042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FD2211D-AD01-4A06-95AD-453972EA73C5}"/>
              </a:ext>
            </a:extLst>
          </p:cNvPr>
          <p:cNvSpPr txBox="1">
            <a:spLocks/>
          </p:cNvSpPr>
          <p:nvPr/>
        </p:nvSpPr>
        <p:spPr>
          <a:xfrm>
            <a:off x="588263" y="457200"/>
            <a:ext cx="11018520" cy="615553"/>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000" b="0" i="0" u="none" strike="noStrike" kern="1200" cap="all" spc="0" normalizeH="0" baseline="0" noProof="0" dirty="0">
                <a:ln w="3175" cmpd="sng">
                  <a:noFill/>
                </a:ln>
                <a:solidFill>
                  <a:prstClr val="black"/>
                </a:solidFill>
                <a:effectLst/>
                <a:uLnTx/>
                <a:uFillTx/>
                <a:latin typeface="Calibri" panose="020F0502020204030204" pitchFamily="34" charset="0"/>
                <a:ea typeface="+mj-ea"/>
                <a:cs typeface="Calibri" panose="020F0502020204030204" pitchFamily="34" charset="0"/>
              </a:rPr>
              <a:t>Best practices for secure authentication</a:t>
            </a:r>
          </a:p>
        </p:txBody>
      </p:sp>
      <p:sp>
        <p:nvSpPr>
          <p:cNvPr id="10" name="Text Placeholder 2">
            <a:extLst>
              <a:ext uri="{FF2B5EF4-FFF2-40B4-BE49-F238E27FC236}">
                <a16:creationId xmlns:a16="http://schemas.microsoft.com/office/drawing/2014/main" id="{A42E9216-7299-4CC7-90A7-AD3C8D6BC905}"/>
              </a:ext>
            </a:extLst>
          </p:cNvPr>
          <p:cNvSpPr>
            <a:spLocks noGrp="1"/>
          </p:cNvSpPr>
          <p:nvPr>
            <p:ph type="body" sz="quarter" idx="10"/>
          </p:nvPr>
        </p:nvSpPr>
        <p:spPr>
          <a:xfrm>
            <a:off x="586390" y="1434369"/>
            <a:ext cx="11018520" cy="3718655"/>
          </a:xfrm>
        </p:spPr>
        <p:txBody>
          <a:bodyPr>
            <a:noAutofit/>
          </a:bodyPr>
          <a:lstStyle/>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Build your solutions by using libraries (MSAL, .NET middleware)</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Clients don’t inspect access tokens (only for intended API)</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Don’t store login names and passwords. Use MSAL/B2C</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Apps shouldn’t handle raw passwords (avoid ROPC)</a:t>
            </a:r>
          </a:p>
          <a:p>
            <a:pPr marL="457200" indent="-457200">
              <a:buFont typeface="Arial" panose="05000000000000000000" pitchFamily="2" charset="2"/>
              <a:buChar char="•"/>
            </a:pP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Confidential clients (daemon, web services) should use certs</a:t>
            </a:r>
          </a:p>
          <a:p>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Best practices: </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2">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2">
                  <a:extLst>
                    <a:ext uri="{A12FA001-AC4F-418D-AE19-62706E023703}">
                      <ahyp:hlinkClr xmlns:ahyp="http://schemas.microsoft.com/office/drawing/2018/hyperlinkcolor" val="tx"/>
                    </a:ext>
                  </a:extLst>
                </a:hlinkClick>
              </a:rPr>
              <a:t>msidbestpractice</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590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D0C1A245-C83A-4D28-BFB9-ECDA05A36438}"/>
              </a:ext>
            </a:extLst>
          </p:cNvPr>
          <p:cNvSpPr>
            <a:spLocks noGrp="1"/>
          </p:cNvSpPr>
          <p:nvPr>
            <p:ph type="title"/>
          </p:nvPr>
        </p:nvSpPr>
        <p:spPr>
          <a:xfrm>
            <a:off x="588263" y="457200"/>
            <a:ext cx="11018520" cy="615553"/>
          </a:xfrm>
        </p:spPr>
        <p:txBody>
          <a:bodyPr>
            <a:noAutofit/>
          </a:bodyPr>
          <a:lstStyle/>
          <a:p>
            <a:r>
              <a:rPr lang="en-US" sz="4000" dirty="0">
                <a:solidFill>
                  <a:schemeClr val="bg1"/>
                </a:solidFill>
                <a:latin typeface="Calibri" panose="020F0502020204030204" pitchFamily="34" charset="0"/>
                <a:cs typeface="Calibri" panose="020F0502020204030204" pitchFamily="34" charset="0"/>
              </a:rPr>
              <a:t>Best practices for updating to MSAL</a:t>
            </a:r>
          </a:p>
        </p:txBody>
      </p:sp>
      <p:sp>
        <p:nvSpPr>
          <p:cNvPr id="8" name="Text Placeholder 5">
            <a:extLst>
              <a:ext uri="{FF2B5EF4-FFF2-40B4-BE49-F238E27FC236}">
                <a16:creationId xmlns:a16="http://schemas.microsoft.com/office/drawing/2014/main" id="{6B6BC5B3-204B-4A46-B3ED-7FCD1F03E1B9}"/>
              </a:ext>
            </a:extLst>
          </p:cNvPr>
          <p:cNvSpPr txBox="1">
            <a:spLocks/>
          </p:cNvSpPr>
          <p:nvPr/>
        </p:nvSpPr>
        <p:spPr>
          <a:xfrm>
            <a:off x="586390" y="1434370"/>
            <a:ext cx="11018520" cy="4632037"/>
          </a:xfrm>
          <a:prstGeom prst="rect">
            <a:avLst/>
          </a:prstGeom>
        </p:spPr>
        <p:txBody>
          <a:bodyPr vert="horz" wrap="square" lIns="0" tIns="0" rIns="0" bIns="0" rtlCol="0" anchor="t">
            <a:sp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8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6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2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a:buFont typeface="Courier New" panose="02070309020205020404" pitchFamily="49" charset="0"/>
              <a:buChar char="o"/>
            </a:pPr>
            <a:r>
              <a:rPr lang="en-US" sz="2000" dirty="0">
                <a:solidFill>
                  <a:schemeClr val="accent1">
                    <a:lumMod val="60000"/>
                    <a:lumOff val="40000"/>
                  </a:schemeClr>
                </a:solidFill>
                <a:latin typeface="Calibri" panose="020F0502020204030204" pitchFamily="34" charset="0"/>
                <a:cs typeface="Calibri" panose="020F0502020204030204" pitchFamily="34" charset="0"/>
              </a:rPr>
              <a:t>Write your new apps using MSAL</a:t>
            </a:r>
          </a:p>
          <a:p>
            <a:pPr>
              <a:buFont typeface="Courier New" panose="02070309020205020404" pitchFamily="49" charset="0"/>
              <a:buChar char="o"/>
            </a:pPr>
            <a:r>
              <a:rPr lang="en-US" sz="2000" dirty="0">
                <a:solidFill>
                  <a:schemeClr val="accent1">
                    <a:lumMod val="60000"/>
                    <a:lumOff val="40000"/>
                  </a:schemeClr>
                </a:solidFill>
                <a:latin typeface="Calibri" panose="020F0502020204030204" pitchFamily="34" charset="0"/>
                <a:cs typeface="Calibri" panose="020F0502020204030204" pitchFamily="34" charset="0"/>
              </a:rPr>
              <a:t>Update your ADAL apps to MSAL to get the latest innovation</a:t>
            </a:r>
          </a:p>
          <a:p>
            <a:pPr>
              <a:buFont typeface="Courier New" panose="02070309020205020404" pitchFamily="49" charset="0"/>
              <a:buChar char="o"/>
            </a:pPr>
            <a:r>
              <a:rPr lang="en-NZ" sz="2000" dirty="0">
                <a:solidFill>
                  <a:schemeClr val="accent1">
                    <a:lumMod val="60000"/>
                    <a:lumOff val="40000"/>
                  </a:schemeClr>
                </a:solidFill>
                <a:latin typeface="Calibri" panose="020F0502020204030204" pitchFamily="34" charset="0"/>
                <a:cs typeface="Calibri" panose="020F0502020204030204" pitchFamily="34" charset="0"/>
              </a:rPr>
              <a:t>Starting June 30th, 2020, no new features for ADAL and </a:t>
            </a:r>
            <a:r>
              <a:rPr lang="en-NZ" sz="2000" dirty="0">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@azuread</a:t>
            </a:r>
            <a:endParaRPr lang="en-NZ" sz="2000" dirty="0">
              <a:solidFill>
                <a:schemeClr val="accent1">
                  <a:lumMod val="60000"/>
                  <a:lumOff val="40000"/>
                </a:schemeClr>
              </a:solidFill>
              <a:latin typeface="Calibri" panose="020F0502020204030204" pitchFamily="34" charset="0"/>
              <a:cs typeface="Calibri" panose="020F0502020204030204" pitchFamily="34" charset="0"/>
            </a:endParaRPr>
          </a:p>
          <a:p>
            <a:pPr>
              <a:buFont typeface="Courier New" panose="02070309020205020404" pitchFamily="49" charset="0"/>
              <a:buChar char="o"/>
            </a:pPr>
            <a:r>
              <a:rPr lang="en-NZ" sz="2000" dirty="0">
                <a:solidFill>
                  <a:schemeClr val="accent1">
                    <a:lumMod val="60000"/>
                    <a:lumOff val="40000"/>
                  </a:schemeClr>
                </a:solidFill>
                <a:latin typeface="Calibri" panose="020F0502020204030204" pitchFamily="34" charset="0"/>
                <a:cs typeface="Calibri" panose="020F0502020204030204" pitchFamily="34" charset="0"/>
              </a:rPr>
              <a:t>Graph. Starting June 30th 2022, end of support for ADAL and Azure AD Graph and no more security updates. So start planning to update your applications using MSAL and Microsoft </a:t>
            </a:r>
            <a:r>
              <a:rPr lang="en-NZ" sz="2000">
                <a:solidFill>
                  <a:schemeClr val="accent1">
                    <a:lumMod val="60000"/>
                    <a:lumOff val="40000"/>
                  </a:schemeClr>
                </a:solidFill>
                <a:latin typeface="Calibri" panose="020F0502020204030204" pitchFamily="34" charset="0"/>
                <a:cs typeface="Calibri" panose="020F0502020204030204" pitchFamily="34" charset="0"/>
              </a:rPr>
              <a:t>Graph.</a:t>
            </a:r>
          </a:p>
          <a:p>
            <a:pPr>
              <a:buFont typeface="Courier New" panose="02070309020205020404" pitchFamily="49" charset="0"/>
              <a:buChar char="o"/>
            </a:pPr>
            <a:endParaRPr lang="en-US" sz="2000" dirty="0">
              <a:solidFill>
                <a:schemeClr val="accent1">
                  <a:lumMod val="60000"/>
                  <a:lumOff val="40000"/>
                </a:schemeClr>
              </a:solidFill>
              <a:latin typeface="Calibri" panose="020F0502020204030204" pitchFamily="34" charset="0"/>
              <a:ea typeface="+mn-lt"/>
              <a:cs typeface="Calibri" panose="020F0502020204030204" pitchFamily="34" charset="0"/>
            </a:endParaRPr>
          </a:p>
          <a:p>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Guides: </a:t>
            </a: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3">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3">
                  <a:extLst>
                    <a:ext uri="{A12FA001-AC4F-418D-AE19-62706E023703}">
                      <ahyp:hlinkClr xmlns:ahyp="http://schemas.microsoft.com/office/drawing/2018/hyperlinkcolor" val="tx"/>
                    </a:ext>
                  </a:extLst>
                </a:hlinkClick>
              </a:rPr>
              <a:t>UpdateToMSALjs</a:t>
            </a:r>
            <a:endParaRPr lang="en-US" sz="2000" dirty="0">
              <a:solidFill>
                <a:schemeClr val="accent1">
                  <a:lumMod val="60000"/>
                  <a:lumOff val="40000"/>
                </a:schemeClr>
              </a:solidFill>
              <a:latin typeface="Calibri" panose="020F0502020204030204" pitchFamily="34" charset="0"/>
              <a:ea typeface="+mn-lt"/>
              <a:cs typeface="Calibri" panose="020F0502020204030204" pitchFamily="34" charset="0"/>
            </a:endParaRP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4">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4">
                  <a:extLst>
                    <a:ext uri="{A12FA001-AC4F-418D-AE19-62706E023703}">
                      <ahyp:hlinkClr xmlns:ahyp="http://schemas.microsoft.com/office/drawing/2018/hyperlinkcolor" val="tx"/>
                    </a:ext>
                  </a:extLst>
                </a:hlinkClick>
              </a:rPr>
              <a:t>UpdateToMSALNet</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5">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5">
                  <a:extLst>
                    <a:ext uri="{A12FA001-AC4F-418D-AE19-62706E023703}">
                      <ahyp:hlinkClr xmlns:ahyp="http://schemas.microsoft.com/office/drawing/2018/hyperlinkcolor" val="tx"/>
                    </a:ext>
                  </a:extLst>
                </a:hlinkClick>
              </a:rPr>
              <a:t>UpdateToMSALAndroid</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p>
          <a:p>
            <a:pPr lvl="2"/>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hlinkClick r:id="rId6">
                  <a:extLst>
                    <a:ext uri="{A12FA001-AC4F-418D-AE19-62706E023703}">
                      <ahyp:hlinkClr xmlns:ahyp="http://schemas.microsoft.com/office/drawing/2018/hyperlinkcolor" val="tx"/>
                    </a:ext>
                  </a:extLst>
                </a:hlinkClick>
              </a:rPr>
              <a:t>aka.ms/</a:t>
            </a:r>
            <a:r>
              <a:rPr lang="en-US" sz="2000" dirty="0" err="1">
                <a:solidFill>
                  <a:schemeClr val="accent1">
                    <a:lumMod val="60000"/>
                    <a:lumOff val="40000"/>
                  </a:schemeClr>
                </a:solidFill>
                <a:latin typeface="Calibri" panose="020F0502020204030204" pitchFamily="34" charset="0"/>
                <a:ea typeface="+mn-lt"/>
                <a:cs typeface="Calibri" panose="020F0502020204030204" pitchFamily="34" charset="0"/>
                <a:hlinkClick r:id="rId6">
                  <a:extLst>
                    <a:ext uri="{A12FA001-AC4F-418D-AE19-62706E023703}">
                      <ahyp:hlinkClr xmlns:ahyp="http://schemas.microsoft.com/office/drawing/2018/hyperlinkcolor" val="tx"/>
                    </a:ext>
                  </a:extLst>
                </a:hlinkClick>
              </a:rPr>
              <a:t>UpdateToMSALiOSmacOS</a:t>
            </a:r>
            <a:r>
              <a:rPr lang="en-US" sz="2000" dirty="0">
                <a:solidFill>
                  <a:schemeClr val="accent1">
                    <a:lumMod val="60000"/>
                    <a:lumOff val="40000"/>
                  </a:schemeClr>
                </a:solidFill>
                <a:latin typeface="Calibri" panose="020F0502020204030204" pitchFamily="34" charset="0"/>
                <a:ea typeface="+mn-lt"/>
                <a:cs typeface="Calibri" panose="020F0502020204030204" pitchFamily="34" charset="0"/>
              </a:rPr>
              <a:t> </a:t>
            </a:r>
          </a:p>
        </p:txBody>
      </p:sp>
    </p:spTree>
    <p:extLst>
      <p:ext uri="{BB962C8B-B14F-4D97-AF65-F5344CB8AC3E}">
        <p14:creationId xmlns:p14="http://schemas.microsoft.com/office/powerpoint/2010/main" val="4132379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353650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163121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Microsoft.Identity.Web</a:t>
            </a: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093763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What is it?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305341"/>
            <a:ext cx="1085900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sz="2000" b="1" dirty="0">
                <a:latin typeface="Calibri" panose="020F0502020204030204" pitchFamily="34" charset="0"/>
                <a:cs typeface="Calibri" panose="020F0502020204030204" pitchFamily="34" charset="0"/>
              </a:rPr>
              <a:t>Microsoft Identity Web </a:t>
            </a:r>
            <a:r>
              <a:rPr lang="en-US" sz="2000" dirty="0">
                <a:latin typeface="Calibri" panose="020F0502020204030204" pitchFamily="34" charset="0"/>
                <a:cs typeface="Calibri" panose="020F0502020204030204" pitchFamily="34" charset="0"/>
              </a:rPr>
              <a:t>is a library which contains a set of reusable classes used in conjunction with ASP.NET Core for integrating with the Microsoft identity platform (formerly </a:t>
            </a:r>
            <a:r>
              <a:rPr lang="en-US" sz="2000" i="1" dirty="0">
                <a:latin typeface="Calibri" panose="020F0502020204030204" pitchFamily="34" charset="0"/>
                <a:cs typeface="Calibri" panose="020F0502020204030204" pitchFamily="34" charset="0"/>
              </a:rPr>
              <a:t>Azure AD v2.0 endpoint</a:t>
            </a:r>
            <a:r>
              <a:rPr lang="en-US" sz="2000" dirty="0">
                <a:latin typeface="Calibri" panose="020F0502020204030204" pitchFamily="34" charset="0"/>
                <a:cs typeface="Calibri" panose="020F0502020204030204" pitchFamily="34" charset="0"/>
              </a:rPr>
              <a:t>) and AAD B2C</a:t>
            </a:r>
          </a:p>
          <a:p>
            <a:pPr defTabSz="914400" eaLnBrk="0" fontAlgn="base" hangingPunct="0">
              <a:spcBef>
                <a:spcPct val="0"/>
              </a:spcBef>
              <a:spcAft>
                <a:spcPct val="0"/>
              </a:spcAft>
              <a:buClr>
                <a:srgbClr val="FFFF00"/>
              </a:buClr>
              <a:buSzTx/>
              <a:buFont typeface="Webdings" panose="05030102010509060703" pitchFamily="18" charset="2"/>
              <a:buChar char="4"/>
            </a:pPr>
            <a:endParaRPr lang="en-US" sz="2000" dirty="0">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sz="2000" dirty="0">
                <a:latin typeface="Calibri" panose="020F0502020204030204" pitchFamily="34" charset="0"/>
                <a:cs typeface="Calibri" panose="020F0502020204030204" pitchFamily="34" charset="0"/>
              </a:rPr>
              <a:t>This library is for specific usage with:</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Web applications, which sign in users and, optionally, call web APIs</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Protected web APIs, which optionally call protected downstream web APIs</a:t>
            </a:r>
          </a:p>
          <a:p>
            <a:pPr defTabSz="914400" eaLnBrk="0" fontAlgn="base" hangingPunct="0">
              <a:spcBef>
                <a:spcPct val="0"/>
              </a:spcBef>
              <a:spcAft>
                <a:spcPct val="0"/>
              </a:spcAft>
              <a:buClr>
                <a:srgbClr val="FFFF00"/>
              </a:buClr>
              <a:buSzTx/>
              <a:buFont typeface="Webdings" panose="05030102010509060703" pitchFamily="18" charset="2"/>
              <a:buChar char="4"/>
            </a:pPr>
            <a:endParaRPr lang="en-US" sz="2000" dirty="0">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
                <a:srgbClr val="FFFF00"/>
              </a:buClr>
              <a:buSzTx/>
              <a:buNone/>
            </a:pPr>
            <a:endParaRPr lang="en-US" altLang="en-US" sz="2000" dirty="0">
              <a:solidFill>
                <a:schemeClr val="accent1">
                  <a:lumMod val="60000"/>
                  <a:lumOff val="40000"/>
                </a:schemeClr>
              </a:solidFill>
              <a:latin typeface="Calibri" panose="020F0502020204030204" pitchFamily="34" charset="0"/>
              <a:cs typeface="Calibri" panose="020F0502020204030204" pitchFamily="34" charset="0"/>
            </a:endParaRPr>
          </a:p>
          <a:p>
            <a:pPr marL="0" indent="0" defTabSz="914400" eaLnBrk="0" fontAlgn="base" hangingPunct="0">
              <a:spcBef>
                <a:spcPct val="0"/>
              </a:spcBef>
              <a:spcAft>
                <a:spcPct val="0"/>
              </a:spcAft>
              <a:buClr>
                <a:srgbClr val="FFFF00"/>
              </a:buClr>
              <a:buSzTx/>
              <a:buNone/>
            </a:pPr>
            <a:endParaRPr lang="en-US" altLang="en-US" sz="1800" dirty="0">
              <a:solidFill>
                <a:schemeClr val="accent1">
                  <a:lumMod val="60000"/>
                  <a:lumOff val="40000"/>
                </a:schemeClr>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813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327589" y="0"/>
            <a:ext cx="3048527"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lumMod val="95000"/>
                  </a:prstClr>
                </a:solidFill>
                <a:effectLst/>
                <a:uLnTx/>
                <a:uFillTx/>
                <a:latin typeface="Calibri" panose="020F0502020204030204" pitchFamily="34" charset="0"/>
                <a:ea typeface="+mn-ea"/>
                <a:cs typeface="Calibri" panose="020F0502020204030204" pitchFamily="34" charset="0"/>
              </a:rPr>
              <a:t>The “subway”</a:t>
            </a: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 name="Picture 1">
            <a:extLst>
              <a:ext uri="{FF2B5EF4-FFF2-40B4-BE49-F238E27FC236}">
                <a16:creationId xmlns:a16="http://schemas.microsoft.com/office/drawing/2014/main" id="{AC378DFE-38B4-4244-BB93-10F292D85ACB}"/>
              </a:ext>
            </a:extLst>
          </p:cNvPr>
          <p:cNvPicPr>
            <a:picLocks noChangeAspect="1"/>
          </p:cNvPicPr>
          <p:nvPr/>
        </p:nvPicPr>
        <p:blipFill>
          <a:blip r:embed="rId2"/>
          <a:stretch>
            <a:fillRect/>
          </a:stretch>
        </p:blipFill>
        <p:spPr>
          <a:xfrm>
            <a:off x="1895475" y="707886"/>
            <a:ext cx="8401050" cy="6115050"/>
          </a:xfrm>
          <a:prstGeom prst="rect">
            <a:avLst/>
          </a:prstGeom>
        </p:spPr>
      </p:pic>
    </p:spTree>
    <p:extLst>
      <p:ext uri="{BB962C8B-B14F-4D97-AF65-F5344CB8AC3E}">
        <p14:creationId xmlns:p14="http://schemas.microsoft.com/office/powerpoint/2010/main" val="3954908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5000" y="228600"/>
            <a:ext cx="8382000" cy="941796"/>
          </a:xfrm>
        </p:spPr>
        <p:txBody>
          <a:bodyPr>
            <a:normAutofit fontScale="90000"/>
          </a:bodyPr>
          <a:lstStyle/>
          <a:p>
            <a:r>
              <a:rPr sz="4400" dirty="0">
                <a:solidFill>
                  <a:schemeClr val="bg1">
                    <a:lumMod val="95000"/>
                  </a:schemeClr>
                </a:solidFill>
                <a:latin typeface="Calibri" panose="020F0502020204030204" pitchFamily="34" charset="0"/>
                <a:cs typeface="Calibri" panose="020F0502020204030204" pitchFamily="34" charset="0"/>
              </a:rPr>
              <a:t>Defining the Problem</a:t>
            </a:r>
            <a:br>
              <a:rPr dirty="0">
                <a:solidFill>
                  <a:schemeClr val="bg1">
                    <a:lumMod val="95000"/>
                  </a:schemeClr>
                </a:solidFill>
                <a:latin typeface="Calibri" panose="020F0502020204030204" pitchFamily="34" charset="0"/>
                <a:cs typeface="Calibri" panose="020F0502020204030204" pitchFamily="34" charset="0"/>
              </a:rPr>
            </a:br>
            <a:r>
              <a:rPr lang="en-US" dirty="0">
                <a:ln>
                  <a:noFill/>
                </a:ln>
                <a:solidFill>
                  <a:srgbClr val="00B050"/>
                </a:solidFill>
                <a:latin typeface="Calibri" panose="020F0502020204030204" pitchFamily="34" charset="0"/>
                <a:cs typeface="Calibri" panose="020F0502020204030204" pitchFamily="34" charset="0"/>
              </a:rPr>
              <a:t>Working with identity is too hard </a:t>
            </a:r>
          </a:p>
        </p:txBody>
      </p:sp>
      <p:sp>
        <p:nvSpPr>
          <p:cNvPr id="3" name="Content Placeholder 2"/>
          <p:cNvSpPr>
            <a:spLocks noGrp="1"/>
          </p:cNvSpPr>
          <p:nvPr>
            <p:ph type="body" sz="quarter" idx="10"/>
          </p:nvPr>
        </p:nvSpPr>
        <p:spPr>
          <a:xfrm>
            <a:off x="1874285" y="1480332"/>
            <a:ext cx="8382000" cy="5149068"/>
          </a:xfrm>
        </p:spPr>
        <p:txBody>
          <a:bodyPr>
            <a:noAutofit/>
          </a:bodyPr>
          <a:lstStyle/>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But it appears so easy – a login screen with two textboxes </a:t>
            </a: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 How hard can that be?</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The iceberg scenario – users only see the 10 % “above the surface”</a:t>
            </a: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Applications must use different identity technologies in different situations:</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Developers don’t understand security – take short cuts</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Reinventing the wheel</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Different applications use different naming standards for the same identity attribute</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rPr>
              <a:t>Makes security reviews very complex</a:t>
            </a:r>
          </a:p>
          <a:p>
            <a:pPr>
              <a:buClr>
                <a:srgbClr val="FFFF66"/>
              </a:buClr>
            </a:pPr>
            <a:r>
              <a:rPr lang="en-US" sz="2000" dirty="0">
                <a:solidFill>
                  <a:schemeClr val="accent1">
                    <a:lumMod val="60000"/>
                    <a:lumOff val="40000"/>
                  </a:schemeClr>
                </a:solidFill>
                <a:latin typeface="Calibri" panose="020F0502020204030204" pitchFamily="34" charset="0"/>
                <a:cs typeface="Calibri" panose="020F0502020204030204" pitchFamily="34" charset="0"/>
              </a:rPr>
              <a:t>Why not define one approach that applications can use in all of these cases?</a:t>
            </a:r>
          </a:p>
          <a:p>
            <a:pPr lvl="1">
              <a:buClr>
                <a:srgbClr val="FFFF66"/>
              </a:buClr>
              <a:buFont typeface="Arial" pitchFamily="34" charset="0"/>
              <a:buChar char="•"/>
            </a:pPr>
            <a:r>
              <a:rPr lang="en-US" sz="2000" dirty="0">
                <a:solidFill>
                  <a:schemeClr val="accent1">
                    <a:lumMod val="60000"/>
                    <a:lumOff val="40000"/>
                  </a:schemeClr>
                </a:solidFill>
                <a:latin typeface="Calibri" panose="020F0502020204030204" pitchFamily="34" charset="0"/>
                <a:cs typeface="Calibri" panose="020F0502020204030204" pitchFamily="34" charset="0"/>
              </a:rPr>
              <a:t>Claims-based identity allows this</a:t>
            </a:r>
          </a:p>
          <a:p>
            <a:pPr>
              <a:buClr>
                <a:srgbClr val="FFFF66"/>
              </a:buClr>
            </a:pPr>
            <a:endParaRPr lang="en-US" sz="2000" dirty="0">
              <a:solidFill>
                <a:schemeClr val="accent1">
                  <a:lumMod val="60000"/>
                  <a:lumOff val="40000"/>
                </a:schemeClr>
              </a:solidFill>
              <a:latin typeface="Calibri" panose="020F0502020204030204" pitchFamily="34" charset="0"/>
              <a:cs typeface="Calibri" panose="020F0502020204030204" pitchFamily="34" charset="0"/>
              <a:sym typeface="Wingdings" pitchFamily="2" charset="2"/>
            </a:endParaRPr>
          </a:p>
          <a:p>
            <a:pPr>
              <a:buClr>
                <a:srgbClr val="FFFF66"/>
              </a:buClr>
            </a:pPr>
            <a:endParaRPr lang="en-US" sz="2000" dirty="0">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585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dissolve">
                                      <p:cBhvr>
                                        <p:cTn id="42" dur="500"/>
                                        <p:tgtEl>
                                          <p:spTgt spid="3">
                                            <p:txEl>
                                              <p:pRg st="7" end="7"/>
                                            </p:txEl>
                                          </p:spTgt>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dissolv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235997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Microsoft Graph Toolkit</a:t>
            </a: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5559343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080" y="324556"/>
            <a:ext cx="8382000" cy="941796"/>
          </a:xfrm>
        </p:spPr>
        <p:txBody>
          <a:bodyPr>
            <a:normAutofit fontScale="90000"/>
          </a:bodyPr>
          <a:lstStyle/>
          <a:p>
            <a:r>
              <a:rPr lang="en-US" sz="4400" cap="none" dirty="0">
                <a:solidFill>
                  <a:schemeClr val="bg1">
                    <a:lumMod val="95000"/>
                  </a:schemeClr>
                </a:solidFill>
                <a:latin typeface="Calibri" panose="020F0502020204030204" pitchFamily="34" charset="0"/>
                <a:cs typeface="Calibri" panose="020F0502020204030204" pitchFamily="34" charset="0"/>
              </a:rPr>
              <a:t>What is it?</a:t>
            </a:r>
            <a:br>
              <a:rPr cap="none" dirty="0">
                <a:solidFill>
                  <a:schemeClr val="bg1">
                    <a:lumMod val="95000"/>
                  </a:schemeClr>
                </a:solidFill>
                <a:latin typeface="Calibri" panose="020F0502020204030204" pitchFamily="34" charset="0"/>
                <a:cs typeface="Calibri" panose="020F0502020204030204" pitchFamily="34" charset="0"/>
              </a:rPr>
            </a:br>
            <a:endParaRPr lang="en-US" cap="none" dirty="0">
              <a:ln>
                <a:noFill/>
              </a:ln>
              <a:solidFill>
                <a:srgbClr val="00B050"/>
              </a:solidFill>
              <a:latin typeface="Calibri" panose="020F0502020204030204" pitchFamily="34" charset="0"/>
              <a:cs typeface="Calibri" panose="020F0502020204030204" pitchFamily="34" charset="0"/>
            </a:endParaRPr>
          </a:p>
        </p:txBody>
      </p:sp>
      <p:sp>
        <p:nvSpPr>
          <p:cNvPr id="5" name="Rectangle 2">
            <a:extLst>
              <a:ext uri="{FF2B5EF4-FFF2-40B4-BE49-F238E27FC236}">
                <a16:creationId xmlns:a16="http://schemas.microsoft.com/office/drawing/2014/main" id="{3AE98DE7-5728-4665-BA1C-904B5C9F7D55}"/>
              </a:ext>
            </a:extLst>
          </p:cNvPr>
          <p:cNvSpPr>
            <a:spLocks noGrp="1" noChangeArrowheads="1"/>
          </p:cNvSpPr>
          <p:nvPr>
            <p:ph type="body" sz="quarter" idx="10"/>
          </p:nvPr>
        </p:nvSpPr>
        <p:spPr bwMode="auto">
          <a:xfrm>
            <a:off x="132080" y="1106452"/>
            <a:ext cx="10859007"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lumMod val="60000"/>
                  <a:lumOff val="40000"/>
                </a:schemeClr>
              </a:solidFill>
              <a:effectLst/>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sz="2000" dirty="0">
                <a:latin typeface="Calibri" panose="020F0502020204030204" pitchFamily="34" charset="0"/>
                <a:cs typeface="Calibri" panose="020F0502020204030204" pitchFamily="34" charset="0"/>
              </a:rPr>
              <a:t>The </a:t>
            </a:r>
            <a:r>
              <a:rPr lang="en-US" sz="2000" b="1" dirty="0">
                <a:latin typeface="Calibri" panose="020F0502020204030204" pitchFamily="34" charset="0"/>
                <a:cs typeface="Calibri" panose="020F0502020204030204" pitchFamily="34" charset="0"/>
              </a:rPr>
              <a:t>Microsoft Graph Toolkit </a:t>
            </a:r>
            <a:r>
              <a:rPr lang="en-US" sz="2000" dirty="0">
                <a:latin typeface="Calibri" panose="020F0502020204030204" pitchFamily="34" charset="0"/>
                <a:cs typeface="Calibri" panose="020F0502020204030204" pitchFamily="34" charset="0"/>
              </a:rPr>
              <a:t>is a collection of reusable, framework-agnostic web components and helpers for accessing and working with Microsoft Graph. </a:t>
            </a:r>
          </a:p>
          <a:p>
            <a:pPr defTabSz="914400" eaLnBrk="0" fontAlgn="base" hangingPunct="0">
              <a:spcBef>
                <a:spcPct val="0"/>
              </a:spcBef>
              <a:spcAft>
                <a:spcPct val="0"/>
              </a:spcAft>
              <a:buClr>
                <a:srgbClr val="FFFF00"/>
              </a:buClr>
              <a:buSzTx/>
              <a:buFont typeface="Webdings" panose="05030102010509060703" pitchFamily="18" charset="2"/>
              <a:buChar char="4"/>
            </a:pPr>
            <a:endParaRPr lang="en-US" sz="2000" dirty="0">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sz="2000" dirty="0">
                <a:latin typeface="Calibri" panose="020F0502020204030204" pitchFamily="34" charset="0"/>
                <a:cs typeface="Calibri" panose="020F0502020204030204" pitchFamily="34" charset="0"/>
              </a:rPr>
              <a:t>The components are fully functional right of out of the box, with built in providers that authenticate with and fetch data from Microsoft Graph</a:t>
            </a:r>
          </a:p>
          <a:p>
            <a:pPr defTabSz="914400" eaLnBrk="0" fontAlgn="base" hangingPunct="0">
              <a:spcBef>
                <a:spcPct val="0"/>
              </a:spcBef>
              <a:spcAft>
                <a:spcPct val="0"/>
              </a:spcAft>
              <a:buClr>
                <a:srgbClr val="FFFF00"/>
              </a:buClr>
              <a:buSzTx/>
              <a:buFont typeface="Webdings" panose="05030102010509060703" pitchFamily="18" charset="2"/>
              <a:buChar char="4"/>
            </a:pPr>
            <a:endParaRPr lang="en-US" sz="2000" dirty="0">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sz="2000" dirty="0">
                <a:latin typeface="Calibri" panose="020F0502020204030204" pitchFamily="34" charset="0"/>
                <a:cs typeface="Calibri" panose="020F0502020204030204" pitchFamily="34" charset="0"/>
              </a:rPr>
              <a:t>Web components e.g.</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Login</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Person</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People</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Agenda</a:t>
            </a:r>
          </a:p>
          <a:p>
            <a:pPr lvl="1" defTabSz="914400" eaLnBrk="0" fontAlgn="base" hangingPunct="0">
              <a:spcBef>
                <a:spcPct val="0"/>
              </a:spcBef>
              <a:spcAft>
                <a:spcPct val="0"/>
              </a:spcAft>
              <a:buClr>
                <a:srgbClr val="FFFF00"/>
              </a:buClr>
              <a:buSzTx/>
              <a:buFont typeface="Webdings" panose="05030102010509060703" pitchFamily="18" charset="2"/>
              <a:buChar char="4"/>
            </a:pPr>
            <a:endParaRPr lang="en-US" sz="1800" dirty="0">
              <a:latin typeface="Calibri" panose="020F0502020204030204" pitchFamily="34" charset="0"/>
              <a:cs typeface="Calibri" panose="020F0502020204030204" pitchFamily="34" charset="0"/>
            </a:endParaRPr>
          </a:p>
          <a:p>
            <a:pPr defTabSz="914400" eaLnBrk="0" fontAlgn="base" hangingPunct="0">
              <a:spcBef>
                <a:spcPct val="0"/>
              </a:spcBef>
              <a:spcAft>
                <a:spcPct val="0"/>
              </a:spcAft>
              <a:buClr>
                <a:srgbClr val="FFFF00"/>
              </a:buClr>
              <a:buSzTx/>
              <a:buFont typeface="Webdings" panose="05030102010509060703" pitchFamily="18" charset="2"/>
              <a:buChar char="4"/>
            </a:pPr>
            <a:r>
              <a:rPr lang="en-US" sz="2000" dirty="0">
                <a:latin typeface="Calibri" panose="020F0502020204030204" pitchFamily="34" charset="0"/>
                <a:cs typeface="Calibri" panose="020F0502020204030204" pitchFamily="34" charset="0"/>
              </a:rPr>
              <a:t>Providers e.g.</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MSAL</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SharePoint</a:t>
            </a:r>
          </a:p>
          <a:p>
            <a:pPr lvl="1" defTabSz="914400" eaLnBrk="0" fontAlgn="base" hangingPunct="0">
              <a:spcBef>
                <a:spcPct val="0"/>
              </a:spcBef>
              <a:spcAft>
                <a:spcPct val="0"/>
              </a:spcAft>
              <a:buClr>
                <a:srgbClr val="FFFF00"/>
              </a:buClr>
              <a:buSzTx/>
              <a:buFont typeface="Webdings" panose="05030102010509060703" pitchFamily="18" charset="2"/>
              <a:buChar char="4"/>
            </a:pPr>
            <a:r>
              <a:rPr lang="en-US" sz="1800" dirty="0">
                <a:latin typeface="Calibri" panose="020F0502020204030204" pitchFamily="34" charset="0"/>
                <a:cs typeface="Calibri" panose="020F0502020204030204" pitchFamily="34" charset="0"/>
              </a:rPr>
              <a:t>Teams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703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101566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0" dirty="0">
                <a:solidFill>
                  <a:schemeClr val="accent1">
                    <a:lumMod val="60000"/>
                    <a:lumOff val="40000"/>
                  </a:schemeClr>
                </a:solidFill>
                <a:latin typeface="Calibri" panose="020F0502020204030204" pitchFamily="34" charset="0"/>
                <a:cs typeface="Calibri" panose="020F0502020204030204" pitchFamily="34" charset="0"/>
              </a:rPr>
              <a:t>D</a:t>
            </a:r>
            <a:r>
              <a:rPr kumimoji="0" lang="en-US" sz="6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rPr>
              <a:t>emo</a:t>
            </a:r>
            <a:endParaRPr kumimoji="0" lang="en-NZ" sz="6000" b="0" i="0" u="none" strike="noStrike" kern="1200" cap="none" spc="0" normalizeH="0" baseline="0" noProof="0" dirty="0">
              <a:ln>
                <a:noFill/>
              </a:ln>
              <a:solidFill>
                <a:schemeClr val="accent1">
                  <a:lumMod val="60000"/>
                  <a:lumOff val="40000"/>
                </a:schemeClr>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43633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36288" y="1657350"/>
            <a:ext cx="8382000" cy="4330484"/>
          </a:xfrm>
          <a:prstGeom prst="rect">
            <a:avLst/>
          </a:prstGeom>
          <a:effectLst/>
        </p:spPr>
        <p:txBody>
          <a:bodyPr vert="horz" lIns="91440" tIns="45720" rIns="91440" bIns="45720" rtlCol="0" anchor="ctr">
            <a:normAutofit fontScale="6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https://docs.microsoft.com/en-us/azure/active-directory/develop/</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https://docs.microsoft.com/en-us/azure/active-directory/develop/identity-platform-integration-checklist</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https://www.youtube.com/watch?v=y_fgJAatVhk&amp;feature=youtu.be</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https://medium.com/the-new-control-plane</a:t>
            </a:r>
          </a:p>
          <a:p>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r>
              <a:rPr lang="en-US" cap="none" dirty="0">
                <a:ln>
                  <a:noFill/>
                </a:ln>
                <a:solidFill>
                  <a:schemeClr val="accent1">
                    <a:lumMod val="60000"/>
                    <a:lumOff val="40000"/>
                  </a:schemeClr>
                </a:solidFill>
                <a:latin typeface="Segoe UI"/>
                <a:cs typeface="Segoe UI"/>
                <a:hlinkClick r:id="rId5">
                  <a:extLst>
                    <a:ext uri="{A12FA001-AC4F-418D-AE19-62706E023703}">
                      <ahyp:hlinkClr xmlns:ahyp="http://schemas.microsoft.com/office/drawing/2018/hyperlinkcolor" val="tx"/>
                    </a:ext>
                  </a:extLst>
                </a:hlinkClick>
              </a:rPr>
              <a:t>https://aka.ms/msidplatform</a:t>
            </a:r>
            <a:endParaRPr lang="en-US" cap="none" dirty="0">
              <a:ln>
                <a:noFill/>
              </a:ln>
              <a:solidFill>
                <a:schemeClr val="accent1">
                  <a:lumMod val="60000"/>
                  <a:lumOff val="40000"/>
                </a:schemeClr>
              </a:solidFill>
              <a:latin typeface="Segoe UI"/>
              <a:cs typeface="Segoe UI"/>
            </a:endParaRPr>
          </a:p>
          <a:p>
            <a:endParaRPr lang="en-US" cap="none" dirty="0">
              <a:ln>
                <a:noFill/>
              </a:ln>
              <a:solidFill>
                <a:schemeClr val="accent1">
                  <a:lumMod val="60000"/>
                  <a:lumOff val="40000"/>
                </a:schemeClr>
              </a:solidFill>
              <a:latin typeface="Segoe UI"/>
              <a:cs typeface="Segoe UI"/>
            </a:endParaRPr>
          </a:p>
          <a:p>
            <a:r>
              <a:rPr lang="en-US" cap="none" dirty="0">
                <a:ln>
                  <a:noFill/>
                </a:ln>
                <a:solidFill>
                  <a:schemeClr val="accent1">
                    <a:lumMod val="60000"/>
                    <a:lumOff val="40000"/>
                  </a:schemeClr>
                </a:solidFill>
                <a:latin typeface="Segoe UI"/>
                <a:cs typeface="Segoe UI"/>
                <a:hlinkClick r:id="rId6">
                  <a:extLst>
                    <a:ext uri="{A12FA001-AC4F-418D-AE19-62706E023703}">
                      <ahyp:hlinkClr xmlns:ahyp="http://schemas.microsoft.com/office/drawing/2018/hyperlinkcolor" val="tx"/>
                    </a:ext>
                  </a:extLst>
                </a:hlinkClick>
              </a:rPr>
              <a:t>https://developer.microsoft.com/en-us/identity</a:t>
            </a:r>
            <a:endParaRPr lang="en-US" cap="none" dirty="0">
              <a:ln>
                <a:noFill/>
              </a:ln>
              <a:solidFill>
                <a:schemeClr val="accent1">
                  <a:lumMod val="60000"/>
                  <a:lumOff val="40000"/>
                </a:schemeClr>
              </a:solidFill>
              <a:latin typeface="Segoe UI"/>
              <a:cs typeface="Segoe UI"/>
            </a:endParaRPr>
          </a:p>
          <a:p>
            <a:endParaRPr lang="en-US" cap="none" dirty="0">
              <a:ln>
                <a:noFill/>
              </a:ln>
              <a:solidFill>
                <a:schemeClr val="accent1">
                  <a:lumMod val="60000"/>
                  <a:lumOff val="40000"/>
                </a:schemeClr>
              </a:solidFill>
              <a:latin typeface="Segoe UI"/>
              <a:cs typeface="Segoe UI"/>
            </a:endParaRPr>
          </a:p>
          <a:p>
            <a:r>
              <a:rPr lang="en-US" cap="none" dirty="0">
                <a:ln>
                  <a:noFill/>
                </a:ln>
                <a:solidFill>
                  <a:schemeClr val="accent1">
                    <a:lumMod val="60000"/>
                    <a:lumOff val="40000"/>
                  </a:schemeClr>
                </a:solidFill>
                <a:latin typeface="Segoe UI"/>
                <a:cs typeface="Segoe UI"/>
              </a:rPr>
              <a:t>https://myignite.techcommunity.microsoft.com/sessions/81635</a:t>
            </a:r>
          </a:p>
          <a:p>
            <a:endParaRPr lang="en-US" cap="none" dirty="0">
              <a:ln>
                <a:noFill/>
              </a:ln>
              <a:solidFill>
                <a:schemeClr val="accent1">
                  <a:lumMod val="60000"/>
                  <a:lumOff val="40000"/>
                </a:schemeClr>
              </a:solidFill>
              <a:latin typeface="Segoe UI"/>
              <a:cs typeface="Segoe UI"/>
            </a:endParaRPr>
          </a:p>
          <a:p>
            <a:endParaRPr lang="en-US" sz="4000" cap="none" dirty="0">
              <a:ln>
                <a:noFill/>
              </a:ln>
              <a:solidFill>
                <a:schemeClr val="accent1">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6707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References</a:t>
            </a:r>
            <a:endParaRPr lang="en-US" sz="4000" cap="none" dirty="0">
              <a:ln>
                <a:noFill/>
              </a:ln>
              <a:solidFill>
                <a:srgbClr val="00B050"/>
              </a:solidFill>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0B050"/>
              </a:solidFill>
              <a:effectLst/>
              <a:uLnTx/>
              <a:uFillTx/>
              <a:latin typeface="Calibri" panose="020F0502020204030204" pitchFamily="34" charset="0"/>
              <a:ea typeface="+mj-ea"/>
              <a:cs typeface="Calibri" panose="020F0502020204030204" pitchFamily="34" charset="0"/>
            </a:endParaRPr>
          </a:p>
        </p:txBody>
      </p:sp>
      <p:sp>
        <p:nvSpPr>
          <p:cNvPr id="6" name="Title 1">
            <a:extLst>
              <a:ext uri="{FF2B5EF4-FFF2-40B4-BE49-F238E27FC236}">
                <a16:creationId xmlns:a16="http://schemas.microsoft.com/office/drawing/2014/main" id="{F39088B4-7003-4D56-AD1B-17BEF553C283}"/>
              </a:ext>
            </a:extLst>
          </p:cNvPr>
          <p:cNvSpPr txBox="1">
            <a:spLocks/>
          </p:cNvSpPr>
          <p:nvPr/>
        </p:nvSpPr>
        <p:spPr>
          <a:xfrm>
            <a:off x="1118533" y="1719493"/>
            <a:ext cx="8382000" cy="4330484"/>
          </a:xfrm>
          <a:prstGeom prst="rect">
            <a:avLst/>
          </a:prstGeom>
          <a:effectLst/>
        </p:spPr>
        <p:txBody>
          <a:bodyPr vert="horz" lIns="91440" tIns="45720" rIns="91440" bIns="45720" rtlCol="0" anchor="ctr">
            <a:normAutofit fontScale="55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https://github.com/AzureAD/microsoft-identity-web</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https://github.com/Azure-Samples/active-directory-aspnetcore-webapp-openidconnect-v2#scope-of-this-tutorial</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https://github.com/Azure-Samples/active-directory-aspnetcore-webapp-openidconnect-v2/tree/master/1-WebApp-OIDC/1-1-MyOrg</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https://github.com/Azure-Samples/active-directory-aspnetcore-webapp-openidconnect-v2/tree/master/2-WebApp-graph-user/2-1-Call-MSGraph</a:t>
            </a:r>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https://docs.microsoft.com/en-us/graph/toolkit/overview</a:t>
            </a: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https://mgt.dev/?path=/story/components-mgt-agenda--simple</a:t>
            </a:r>
          </a:p>
          <a:p>
            <a:pPr lvl="0"/>
            <a:endParaRPr lang="en-US" cap="none" dirty="0">
              <a:ln>
                <a:noFill/>
              </a:ln>
              <a:solidFill>
                <a:schemeClr val="accent1">
                  <a:lumMod val="60000"/>
                  <a:lumOff val="40000"/>
                </a:schemeClr>
              </a:solidFill>
              <a:latin typeface="Calibri" panose="020F0502020204030204" pitchFamily="34" charset="0"/>
              <a:cs typeface="Calibri" panose="020F0502020204030204" pitchFamily="34" charset="0"/>
            </a:endParaRPr>
          </a:p>
          <a:p>
            <a:pPr lvl="0"/>
            <a:r>
              <a:rPr lang="en-US" cap="none" dirty="0">
                <a:ln>
                  <a:noFill/>
                </a:ln>
                <a:solidFill>
                  <a:schemeClr val="accent1">
                    <a:lumMod val="60000"/>
                    <a:lumOff val="40000"/>
                  </a:schemeClr>
                </a:solidFill>
                <a:latin typeface="Calibri" panose="020F0502020204030204" pitchFamily="34" charset="0"/>
                <a:cs typeface="Calibri" panose="020F0502020204030204" pitchFamily="34" charset="0"/>
              </a:rPr>
              <a:t>https://docs.microsoft.com/en-us/azure/active-directory/develop/identity-platform-integration-checklist</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j-ea"/>
              <a:cs typeface="Calibri" panose="020F0502020204030204" pitchFamily="34" charset="0"/>
            </a:endParaRPr>
          </a:p>
        </p:txBody>
      </p:sp>
    </p:spTree>
    <p:extLst>
      <p:ext uri="{BB962C8B-B14F-4D97-AF65-F5344CB8AC3E}">
        <p14:creationId xmlns:p14="http://schemas.microsoft.com/office/powerpoint/2010/main" val="205168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grpSp>
        <p:nvGrpSpPr>
          <p:cNvPr id="2" name="Group 26"/>
          <p:cNvGrpSpPr/>
          <p:nvPr/>
        </p:nvGrpSpPr>
        <p:grpSpPr>
          <a:xfrm>
            <a:off x="4942761" y="3402841"/>
            <a:ext cx="1981200" cy="2686110"/>
            <a:chOff x="3429000" y="3962400"/>
            <a:chExt cx="1981200" cy="2686110"/>
          </a:xfrm>
        </p:grpSpPr>
        <p:sp>
          <p:nvSpPr>
            <p:cNvPr id="154667" name="Text Box 43"/>
            <p:cNvSpPr txBox="1">
              <a:spLocks noChangeArrowheads="1"/>
            </p:cNvSpPr>
            <p:nvPr/>
          </p:nvSpPr>
          <p:spPr bwMode="auto">
            <a:xfrm>
              <a:off x="3505200" y="3962400"/>
              <a:ext cx="1820863" cy="400110"/>
            </a:xfrm>
            <a:prstGeom prst="rect">
              <a:avLst/>
            </a:prstGeom>
            <a:noFill/>
            <a:ln w="19050" algn="ctr">
              <a:noFill/>
              <a:miter lim="800000"/>
              <a:headEnd/>
              <a:tailEnd type="none" w="lg" len="lg"/>
            </a:ln>
            <a:effectLst/>
          </p:spPr>
          <p:txBody>
            <a:bodyPr>
              <a:spAutoFit/>
            </a:bodyPr>
            <a:lstStyle/>
            <a:p>
              <a:pPr algn="ctr"/>
              <a:r>
                <a:rPr lang="en-US" sz="2000" b="1" dirty="0">
                  <a:latin typeface="Calibri" pitchFamily="34" charset="0"/>
                </a:rPr>
                <a:t>Token</a:t>
              </a:r>
            </a:p>
          </p:txBody>
        </p:sp>
        <p:sp>
          <p:nvSpPr>
            <p:cNvPr id="154709" name="Rectangle 85"/>
            <p:cNvSpPr>
              <a:spLocks noChangeArrowheads="1"/>
            </p:cNvSpPr>
            <p:nvPr/>
          </p:nvSpPr>
          <p:spPr bwMode="auto">
            <a:xfrm>
              <a:off x="3429000" y="4343400"/>
              <a:ext cx="1981200" cy="1905000"/>
            </a:xfrm>
            <a:prstGeom prst="rect">
              <a:avLst/>
            </a:prstGeom>
            <a:ln>
              <a:headEnd/>
              <a:tailEnd type="none" w="lg" len="lg"/>
            </a:ln>
          </p:spPr>
          <p:style>
            <a:lnRef idx="0">
              <a:schemeClr val="accent3"/>
            </a:lnRef>
            <a:fillRef idx="3">
              <a:schemeClr val="accent3"/>
            </a:fillRef>
            <a:effectRef idx="3">
              <a:schemeClr val="accent3"/>
            </a:effectRef>
            <a:fontRef idx="minor">
              <a:schemeClr val="lt1"/>
            </a:fontRef>
          </p:style>
          <p:txBody>
            <a:bodyPr>
              <a:noAutofit/>
            </a:bodyPr>
            <a:lstStyle/>
            <a:p>
              <a:pPr algn="ctr"/>
              <a:endParaRPr lang="en-US" sz="3200" dirty="0"/>
            </a:p>
          </p:txBody>
        </p:sp>
        <p:sp>
          <p:nvSpPr>
            <p:cNvPr id="21" name="Rectangle 20"/>
            <p:cNvSpPr/>
            <p:nvPr/>
          </p:nvSpPr>
          <p:spPr>
            <a:xfrm>
              <a:off x="3429000" y="6248400"/>
              <a:ext cx="1981200" cy="381000"/>
            </a:xfrm>
            <a:prstGeom prst="rect">
              <a:avLst/>
            </a:prstGeom>
            <a:ln>
              <a:headEnd type="none" w="lg" len="lg"/>
              <a:tailEnd type="stealth" w="lg" len="lg"/>
            </a:ln>
          </p:spPr>
          <p:style>
            <a:lnRef idx="0">
              <a:schemeClr val="accent2"/>
            </a:lnRef>
            <a:fillRef idx="3">
              <a:schemeClr val="accent2"/>
            </a:fillRef>
            <a:effectRef idx="3">
              <a:schemeClr val="accent2"/>
            </a:effectRef>
            <a:fontRef idx="minor">
              <a:schemeClr val="lt1"/>
            </a:fontRef>
          </p:style>
          <p:txBody>
            <a:bodyPr wrap="none" rtlCol="0" anchor="ctr">
              <a:noAutofit/>
            </a:bodyPr>
            <a:lstStyle/>
            <a:p>
              <a:pPr algn="ctr"/>
              <a:endParaRPr lang="en-US" dirty="0">
                <a:latin typeface="Arial" charset="0"/>
              </a:endParaRPr>
            </a:p>
          </p:txBody>
        </p:sp>
        <p:sp>
          <p:nvSpPr>
            <p:cNvPr id="20" name="Text Box 89"/>
            <p:cNvSpPr txBox="1">
              <a:spLocks noChangeArrowheads="1"/>
            </p:cNvSpPr>
            <p:nvPr/>
          </p:nvSpPr>
          <p:spPr bwMode="auto">
            <a:xfrm>
              <a:off x="3505200" y="6248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Signature</a:t>
              </a:r>
            </a:p>
          </p:txBody>
        </p:sp>
      </p:grpSp>
      <p:sp>
        <p:nvSpPr>
          <p:cNvPr id="40" name="Text Box 43"/>
          <p:cNvSpPr txBox="1">
            <a:spLocks noChangeArrowheads="1"/>
          </p:cNvSpPr>
          <p:nvPr/>
        </p:nvSpPr>
        <p:spPr bwMode="auto">
          <a:xfrm>
            <a:off x="8219364" y="3555241"/>
            <a:ext cx="1634379" cy="707886"/>
          </a:xfrm>
          <a:prstGeom prst="rect">
            <a:avLst/>
          </a:prstGeom>
          <a:noFill/>
          <a:ln w="19050" algn="ctr">
            <a:noFill/>
            <a:miter lim="800000"/>
            <a:headEnd/>
            <a:tailEnd type="none" w="lg" len="lg"/>
          </a:ln>
        </p:spPr>
        <p:txBody>
          <a:bodyPr wrap="square">
            <a:spAutoFit/>
          </a:bodyPr>
          <a:lstStyle/>
          <a:p>
            <a:pPr algn="ctr"/>
            <a:r>
              <a:rPr lang="en-US" sz="2000" i="1" dirty="0">
                <a:solidFill>
                  <a:schemeClr val="accent1">
                    <a:lumMod val="60000"/>
                    <a:lumOff val="40000"/>
                  </a:schemeClr>
                </a:solidFill>
                <a:latin typeface="Calibri" panose="020F0502020204030204" pitchFamily="34" charset="0"/>
                <a:cs typeface="Calibri" panose="020F0502020204030204" pitchFamily="34" charset="0"/>
              </a:rPr>
              <a:t>Example Claims</a:t>
            </a:r>
          </a:p>
        </p:txBody>
      </p:sp>
      <p:grpSp>
        <p:nvGrpSpPr>
          <p:cNvPr id="3" name="Group 30"/>
          <p:cNvGrpSpPr/>
          <p:nvPr/>
        </p:nvGrpSpPr>
        <p:grpSpPr>
          <a:xfrm>
            <a:off x="6923961" y="3936241"/>
            <a:ext cx="2581834" cy="437166"/>
            <a:chOff x="5410200" y="4495800"/>
            <a:chExt cx="2581834" cy="437166"/>
          </a:xfrm>
        </p:grpSpPr>
        <p:sp>
          <p:nvSpPr>
            <p:cNvPr id="39" name="Text Box 43"/>
            <p:cNvSpPr txBox="1">
              <a:spLocks noChangeArrowheads="1"/>
            </p:cNvSpPr>
            <p:nvPr/>
          </p:nvSpPr>
          <p:spPr bwMode="auto">
            <a:xfrm>
              <a:off x="7077635" y="4594412"/>
              <a:ext cx="914399" cy="338554"/>
            </a:xfrm>
            <a:prstGeom prst="rect">
              <a:avLst/>
            </a:prstGeom>
            <a:noFill/>
            <a:ln w="19050" algn="ctr">
              <a:noFill/>
              <a:miter lim="800000"/>
              <a:headEnd/>
              <a:tailEnd type="none" w="lg" len="lg"/>
            </a:ln>
          </p:spPr>
          <p:txBody>
            <a:bodyPr wrap="square">
              <a:spAutoFit/>
            </a:bodyPr>
            <a:lstStyle/>
            <a:p>
              <a:pPr algn="ctr"/>
              <a:r>
                <a:rPr lang="en-US" sz="1600" dirty="0">
                  <a:solidFill>
                    <a:schemeClr val="accent1">
                      <a:lumMod val="60000"/>
                      <a:lumOff val="40000"/>
                    </a:schemeClr>
                  </a:solidFill>
                </a:rPr>
                <a:t>Name</a:t>
              </a:r>
            </a:p>
          </p:txBody>
        </p:sp>
        <p:sp>
          <p:nvSpPr>
            <p:cNvPr id="41" name="Freeform 40"/>
            <p:cNvSpPr/>
            <p:nvPr/>
          </p:nvSpPr>
          <p:spPr>
            <a:xfrm>
              <a:off x="5410200" y="4495800"/>
              <a:ext cx="1631576" cy="277906"/>
            </a:xfrm>
            <a:custGeom>
              <a:avLst/>
              <a:gdLst>
                <a:gd name="connsiteX0" fmla="*/ 1631576 w 1631576"/>
                <a:gd name="connsiteY0" fmla="*/ 277906 h 277906"/>
                <a:gd name="connsiteX1" fmla="*/ 690282 w 1631576"/>
                <a:gd name="connsiteY1" fmla="*/ 224118 h 277906"/>
                <a:gd name="connsiteX2" fmla="*/ 0 w 1631576"/>
                <a:gd name="connsiteY2" fmla="*/ 0 h 277906"/>
              </a:gdLst>
              <a:ahLst/>
              <a:cxnLst>
                <a:cxn ang="0">
                  <a:pos x="connsiteX0" y="connsiteY0"/>
                </a:cxn>
                <a:cxn ang="0">
                  <a:pos x="connsiteX1" y="connsiteY1"/>
                </a:cxn>
                <a:cxn ang="0">
                  <a:pos x="connsiteX2" y="connsiteY2"/>
                </a:cxn>
              </a:cxnLst>
              <a:rect l="l" t="t" r="r" b="b"/>
              <a:pathLst>
                <a:path w="1631576" h="277906">
                  <a:moveTo>
                    <a:pt x="1631576" y="277906"/>
                  </a:moveTo>
                  <a:cubicBezTo>
                    <a:pt x="1296893" y="274171"/>
                    <a:pt x="962211" y="270436"/>
                    <a:pt x="690282" y="224118"/>
                  </a:cubicBezTo>
                  <a:cubicBezTo>
                    <a:pt x="418353" y="177800"/>
                    <a:pt x="209176" y="88900"/>
                    <a:pt x="0" y="0"/>
                  </a:cubicBezTo>
                </a:path>
              </a:pathLst>
            </a:custGeom>
            <a:ln w="19050">
              <a:solidFill>
                <a:schemeClr val="bg2"/>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grpSp>
      <p:grpSp>
        <p:nvGrpSpPr>
          <p:cNvPr id="4" name="Group 31"/>
          <p:cNvGrpSpPr/>
          <p:nvPr/>
        </p:nvGrpSpPr>
        <p:grpSpPr>
          <a:xfrm>
            <a:off x="6923962" y="4317241"/>
            <a:ext cx="2590800" cy="498722"/>
            <a:chOff x="5410200" y="4876800"/>
            <a:chExt cx="2590800" cy="498722"/>
          </a:xfrm>
        </p:grpSpPr>
        <p:sp>
          <p:nvSpPr>
            <p:cNvPr id="43" name="Text Box 43"/>
            <p:cNvSpPr txBox="1">
              <a:spLocks noChangeArrowheads="1"/>
            </p:cNvSpPr>
            <p:nvPr/>
          </p:nvSpPr>
          <p:spPr bwMode="auto">
            <a:xfrm>
              <a:off x="7077635" y="4975412"/>
              <a:ext cx="923365" cy="400110"/>
            </a:xfrm>
            <a:prstGeom prst="rect">
              <a:avLst/>
            </a:prstGeom>
            <a:noFill/>
            <a:ln w="19050" algn="ctr">
              <a:solidFill>
                <a:schemeClr val="bg2"/>
              </a:solidFill>
              <a:miter lim="800000"/>
              <a:headEnd/>
              <a:tailEnd type="none" w="lg" len="lg"/>
            </a:ln>
          </p:spPr>
          <p:txBody>
            <a:bodyPr wrap="square">
              <a:spAutoFit/>
            </a:bodyPr>
            <a:lstStyle/>
            <a:p>
              <a:pPr algn="ctr"/>
              <a:r>
                <a:rPr lang="en-US" sz="2000" dirty="0">
                  <a:solidFill>
                    <a:schemeClr val="accent1">
                      <a:lumMod val="60000"/>
                      <a:lumOff val="40000"/>
                    </a:schemeClr>
                  </a:solidFill>
                  <a:latin typeface="Calibri" panose="020F0502020204030204" pitchFamily="34" charset="0"/>
                  <a:cs typeface="Calibri" panose="020F0502020204030204" pitchFamily="34" charset="0"/>
                </a:rPr>
                <a:t>Group</a:t>
              </a:r>
              <a:r>
                <a:rPr lang="en-US" sz="1600" dirty="0">
                  <a:solidFill>
                    <a:schemeClr val="bg1">
                      <a:lumMod val="95000"/>
                    </a:schemeClr>
                  </a:solidFill>
                </a:rPr>
                <a:t>  </a:t>
              </a:r>
            </a:p>
          </p:txBody>
        </p:sp>
        <p:sp>
          <p:nvSpPr>
            <p:cNvPr id="44" name="Freeform 43"/>
            <p:cNvSpPr/>
            <p:nvPr/>
          </p:nvSpPr>
          <p:spPr>
            <a:xfrm>
              <a:off x="5410200" y="4876800"/>
              <a:ext cx="1631576" cy="277906"/>
            </a:xfrm>
            <a:custGeom>
              <a:avLst/>
              <a:gdLst>
                <a:gd name="connsiteX0" fmla="*/ 1631576 w 1631576"/>
                <a:gd name="connsiteY0" fmla="*/ 277906 h 277906"/>
                <a:gd name="connsiteX1" fmla="*/ 690282 w 1631576"/>
                <a:gd name="connsiteY1" fmla="*/ 224118 h 277906"/>
                <a:gd name="connsiteX2" fmla="*/ 0 w 1631576"/>
                <a:gd name="connsiteY2" fmla="*/ 0 h 277906"/>
              </a:gdLst>
              <a:ahLst/>
              <a:cxnLst>
                <a:cxn ang="0">
                  <a:pos x="connsiteX0" y="connsiteY0"/>
                </a:cxn>
                <a:cxn ang="0">
                  <a:pos x="connsiteX1" y="connsiteY1"/>
                </a:cxn>
                <a:cxn ang="0">
                  <a:pos x="connsiteX2" y="connsiteY2"/>
                </a:cxn>
              </a:cxnLst>
              <a:rect l="l" t="t" r="r" b="b"/>
              <a:pathLst>
                <a:path w="1631576" h="277906">
                  <a:moveTo>
                    <a:pt x="1631576" y="277906"/>
                  </a:moveTo>
                  <a:cubicBezTo>
                    <a:pt x="1296893" y="274171"/>
                    <a:pt x="962211" y="270436"/>
                    <a:pt x="690282" y="224118"/>
                  </a:cubicBezTo>
                  <a:cubicBezTo>
                    <a:pt x="418353" y="177800"/>
                    <a:pt x="209176" y="88900"/>
                    <a:pt x="0" y="0"/>
                  </a:cubicBezTo>
                </a:path>
              </a:pathLst>
            </a:custGeom>
            <a:ln w="19050">
              <a:solidFill>
                <a:schemeClr val="bg2"/>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60000"/>
                    <a:lumOff val="40000"/>
                  </a:schemeClr>
                </a:solidFill>
              </a:endParaRPr>
            </a:p>
          </p:txBody>
        </p:sp>
      </p:grpSp>
      <p:grpSp>
        <p:nvGrpSpPr>
          <p:cNvPr id="5" name="Group 32"/>
          <p:cNvGrpSpPr/>
          <p:nvPr/>
        </p:nvGrpSpPr>
        <p:grpSpPr>
          <a:xfrm>
            <a:off x="6923962" y="4698241"/>
            <a:ext cx="2590800" cy="498722"/>
            <a:chOff x="5410200" y="5257800"/>
            <a:chExt cx="2590800" cy="498722"/>
          </a:xfrm>
        </p:grpSpPr>
        <p:sp>
          <p:nvSpPr>
            <p:cNvPr id="46" name="Text Box 43"/>
            <p:cNvSpPr txBox="1">
              <a:spLocks noChangeArrowheads="1"/>
            </p:cNvSpPr>
            <p:nvPr/>
          </p:nvSpPr>
          <p:spPr bwMode="auto">
            <a:xfrm>
              <a:off x="7077635" y="5356412"/>
              <a:ext cx="923365" cy="400110"/>
            </a:xfrm>
            <a:prstGeom prst="rect">
              <a:avLst/>
            </a:prstGeom>
            <a:noFill/>
            <a:ln w="19050" algn="ctr">
              <a:solidFill>
                <a:schemeClr val="bg2"/>
              </a:solidFill>
              <a:miter lim="800000"/>
              <a:headEnd/>
              <a:tailEnd type="none" w="lg" len="lg"/>
            </a:ln>
          </p:spPr>
          <p:txBody>
            <a:bodyPr wrap="square">
              <a:spAutoFit/>
            </a:bodyPr>
            <a:lstStyle/>
            <a:p>
              <a:pPr algn="ctr"/>
              <a:r>
                <a:rPr lang="en-US" sz="2000" dirty="0">
                  <a:solidFill>
                    <a:schemeClr val="accent1">
                      <a:lumMod val="60000"/>
                      <a:lumOff val="40000"/>
                    </a:schemeClr>
                  </a:solidFill>
                  <a:latin typeface="Calibri" panose="020F0502020204030204" pitchFamily="34" charset="0"/>
                  <a:cs typeface="Calibri" panose="020F0502020204030204" pitchFamily="34" charset="0"/>
                </a:rPr>
                <a:t>Age</a:t>
              </a:r>
            </a:p>
          </p:txBody>
        </p:sp>
        <p:sp>
          <p:nvSpPr>
            <p:cNvPr id="47" name="Freeform 46"/>
            <p:cNvSpPr/>
            <p:nvPr/>
          </p:nvSpPr>
          <p:spPr>
            <a:xfrm>
              <a:off x="5410200" y="5257800"/>
              <a:ext cx="1631576" cy="277906"/>
            </a:xfrm>
            <a:custGeom>
              <a:avLst/>
              <a:gdLst>
                <a:gd name="connsiteX0" fmla="*/ 1631576 w 1631576"/>
                <a:gd name="connsiteY0" fmla="*/ 277906 h 277906"/>
                <a:gd name="connsiteX1" fmla="*/ 690282 w 1631576"/>
                <a:gd name="connsiteY1" fmla="*/ 224118 h 277906"/>
                <a:gd name="connsiteX2" fmla="*/ 0 w 1631576"/>
                <a:gd name="connsiteY2" fmla="*/ 0 h 277906"/>
              </a:gdLst>
              <a:ahLst/>
              <a:cxnLst>
                <a:cxn ang="0">
                  <a:pos x="connsiteX0" y="connsiteY0"/>
                </a:cxn>
                <a:cxn ang="0">
                  <a:pos x="connsiteX1" y="connsiteY1"/>
                </a:cxn>
                <a:cxn ang="0">
                  <a:pos x="connsiteX2" y="connsiteY2"/>
                </a:cxn>
              </a:cxnLst>
              <a:rect l="l" t="t" r="r" b="b"/>
              <a:pathLst>
                <a:path w="1631576" h="277906">
                  <a:moveTo>
                    <a:pt x="1631576" y="277906"/>
                  </a:moveTo>
                  <a:cubicBezTo>
                    <a:pt x="1296893" y="274171"/>
                    <a:pt x="962211" y="270436"/>
                    <a:pt x="690282" y="224118"/>
                  </a:cubicBezTo>
                  <a:cubicBezTo>
                    <a:pt x="418353" y="177800"/>
                    <a:pt x="209176" y="88900"/>
                    <a:pt x="0" y="0"/>
                  </a:cubicBezTo>
                </a:path>
              </a:pathLst>
            </a:custGeom>
            <a:ln w="19050">
              <a:solidFill>
                <a:schemeClr val="bg2"/>
              </a:solidFill>
              <a:prstDash val="sysDot"/>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lumMod val="95000"/>
                  </a:schemeClr>
                </a:solidFill>
              </a:endParaRPr>
            </a:p>
          </p:txBody>
        </p:sp>
      </p:grpSp>
      <p:grpSp>
        <p:nvGrpSpPr>
          <p:cNvPr id="6" name="Group 28"/>
          <p:cNvGrpSpPr/>
          <p:nvPr/>
        </p:nvGrpSpPr>
        <p:grpSpPr>
          <a:xfrm>
            <a:off x="4942761" y="3783841"/>
            <a:ext cx="1981200" cy="1924110"/>
            <a:chOff x="3429000" y="4343400"/>
            <a:chExt cx="1981200" cy="1924110"/>
          </a:xfrm>
        </p:grpSpPr>
        <p:sp>
          <p:nvSpPr>
            <p:cNvPr id="154710" name="Text Box 86"/>
            <p:cNvSpPr txBox="1">
              <a:spLocks noChangeArrowheads="1"/>
            </p:cNvSpPr>
            <p:nvPr/>
          </p:nvSpPr>
          <p:spPr bwMode="auto">
            <a:xfrm>
              <a:off x="3505200" y="4343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1</a:t>
              </a:r>
            </a:p>
          </p:txBody>
        </p:sp>
        <p:sp>
          <p:nvSpPr>
            <p:cNvPr id="154711" name="Text Box 87"/>
            <p:cNvSpPr txBox="1">
              <a:spLocks noChangeArrowheads="1"/>
            </p:cNvSpPr>
            <p:nvPr/>
          </p:nvSpPr>
          <p:spPr bwMode="auto">
            <a:xfrm>
              <a:off x="3505200" y="4724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2</a:t>
              </a:r>
            </a:p>
          </p:txBody>
        </p:sp>
        <p:sp>
          <p:nvSpPr>
            <p:cNvPr id="154712" name="Text Box 88"/>
            <p:cNvSpPr txBox="1">
              <a:spLocks noChangeArrowheads="1"/>
            </p:cNvSpPr>
            <p:nvPr/>
          </p:nvSpPr>
          <p:spPr bwMode="auto">
            <a:xfrm>
              <a:off x="3505200" y="5486400"/>
              <a:ext cx="1820863" cy="400110"/>
            </a:xfrm>
            <a:prstGeom prst="rect">
              <a:avLst/>
            </a:prstGeom>
            <a:noFill/>
            <a:ln w="19050" algn="ctr">
              <a:noFill/>
              <a:miter lim="800000"/>
              <a:headEnd/>
              <a:tailEnd type="none" w="lg" len="lg"/>
            </a:ln>
            <a:effectLst/>
          </p:spPr>
          <p:txBody>
            <a:bodyPr>
              <a:spAutoFit/>
            </a:bodyPr>
            <a:lstStyle/>
            <a:p>
              <a:pPr algn="ctr"/>
              <a:r>
                <a:rPr lang="en-US" sz="2000" b="1" dirty="0">
                  <a:latin typeface="Calibri" pitchFamily="34" charset="0"/>
                </a:rPr>
                <a:t>. . .</a:t>
              </a:r>
            </a:p>
          </p:txBody>
        </p:sp>
        <p:sp>
          <p:nvSpPr>
            <p:cNvPr id="154713" name="Text Box 89"/>
            <p:cNvSpPr txBox="1">
              <a:spLocks noChangeArrowheads="1"/>
            </p:cNvSpPr>
            <p:nvPr/>
          </p:nvSpPr>
          <p:spPr bwMode="auto">
            <a:xfrm>
              <a:off x="3505200" y="5867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n</a:t>
              </a:r>
            </a:p>
          </p:txBody>
        </p:sp>
        <p:sp>
          <p:nvSpPr>
            <p:cNvPr id="154715" name="Line 91"/>
            <p:cNvSpPr>
              <a:spLocks noChangeShapeType="1"/>
            </p:cNvSpPr>
            <p:nvPr/>
          </p:nvSpPr>
          <p:spPr bwMode="auto">
            <a:xfrm>
              <a:off x="3429000" y="4724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154716" name="Line 92"/>
            <p:cNvSpPr>
              <a:spLocks noChangeShapeType="1"/>
            </p:cNvSpPr>
            <p:nvPr/>
          </p:nvSpPr>
          <p:spPr bwMode="auto">
            <a:xfrm>
              <a:off x="3429000" y="5486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154717" name="Line 93"/>
            <p:cNvSpPr>
              <a:spLocks noChangeShapeType="1"/>
            </p:cNvSpPr>
            <p:nvPr/>
          </p:nvSpPr>
          <p:spPr bwMode="auto">
            <a:xfrm>
              <a:off x="3429000" y="5867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48" name="Line 91"/>
            <p:cNvSpPr>
              <a:spLocks noChangeShapeType="1"/>
            </p:cNvSpPr>
            <p:nvPr/>
          </p:nvSpPr>
          <p:spPr bwMode="auto">
            <a:xfrm>
              <a:off x="3429000" y="5105400"/>
              <a:ext cx="1981200" cy="0"/>
            </a:xfrm>
            <a:prstGeom prst="line">
              <a:avLst/>
            </a:prstGeom>
            <a:noFill/>
            <a:ln w="25400">
              <a:solidFill>
                <a:schemeClr val="bg2"/>
              </a:solidFill>
              <a:round/>
              <a:headEnd/>
              <a:tailEnd type="none" w="lg" len="lg"/>
            </a:ln>
            <a:effectLst/>
          </p:spPr>
          <p:txBody>
            <a:bodyPr anchor="ctr">
              <a:spAutoFit/>
            </a:bodyPr>
            <a:lstStyle/>
            <a:p>
              <a:pPr algn="ctr"/>
              <a:endParaRPr lang="en-US" sz="3200" dirty="0"/>
            </a:p>
          </p:txBody>
        </p:sp>
        <p:sp>
          <p:nvSpPr>
            <p:cNvPr id="49" name="Text Box 87"/>
            <p:cNvSpPr txBox="1">
              <a:spLocks noChangeArrowheads="1"/>
            </p:cNvSpPr>
            <p:nvPr/>
          </p:nvSpPr>
          <p:spPr bwMode="auto">
            <a:xfrm>
              <a:off x="3505200" y="5105400"/>
              <a:ext cx="1820863" cy="400110"/>
            </a:xfrm>
            <a:prstGeom prst="rect">
              <a:avLst/>
            </a:prstGeom>
            <a:noFill/>
            <a:ln w="19050" algn="ctr">
              <a:noFill/>
              <a:miter lim="800000"/>
              <a:headEnd/>
              <a:tailEnd type="none" w="lg" len="lg"/>
            </a:ln>
            <a:effectLst/>
          </p:spPr>
          <p:txBody>
            <a:bodyPr>
              <a:spAutoFit/>
            </a:bodyPr>
            <a:lstStyle/>
            <a:p>
              <a:pPr algn="ctr"/>
              <a:r>
                <a:rPr lang="en-US" sz="2000" b="1" i="1" dirty="0">
                  <a:latin typeface="Calibri" pitchFamily="34" charset="0"/>
                </a:rPr>
                <a:t>Claim 3</a:t>
              </a:r>
            </a:p>
          </p:txBody>
        </p:sp>
      </p:grpSp>
      <p:sp>
        <p:nvSpPr>
          <p:cNvPr id="22" name="Title 21"/>
          <p:cNvSpPr>
            <a:spLocks noGrp="1"/>
          </p:cNvSpPr>
          <p:nvPr>
            <p:ph type="title"/>
          </p:nvPr>
        </p:nvSpPr>
        <p:spPr>
          <a:xfrm>
            <a:off x="1905000" y="228600"/>
            <a:ext cx="8382000" cy="1141452"/>
          </a:xfrm>
        </p:spPr>
        <p:txBody>
          <a:bodyPr>
            <a:normAutofit fontScale="90000"/>
          </a:bodyPr>
          <a:lstStyle/>
          <a:p>
            <a:r>
              <a:rPr lang="en-US" sz="4400" dirty="0">
                <a:solidFill>
                  <a:schemeClr val="bg1">
                    <a:lumMod val="95000"/>
                  </a:schemeClr>
                </a:solidFill>
                <a:latin typeface="Calibri" panose="020F0502020204030204" pitchFamily="34" charset="0"/>
                <a:cs typeface="Calibri" panose="020F0502020204030204" pitchFamily="34" charset="0"/>
              </a:rPr>
              <a:t>Tokens and Claims </a:t>
            </a:r>
            <a:br>
              <a:rPr lang="en-US" dirty="0">
                <a:solidFill>
                  <a:schemeClr val="bg1">
                    <a:lumMod val="95000"/>
                  </a:schemeClr>
                </a:solidFill>
                <a:latin typeface="Calibri" panose="020F0502020204030204" pitchFamily="34" charset="0"/>
                <a:cs typeface="Calibri" panose="020F0502020204030204" pitchFamily="34" charset="0"/>
              </a:rPr>
            </a:br>
            <a:r>
              <a:rPr lang="en-US" dirty="0">
                <a:ln>
                  <a:noFill/>
                </a:ln>
                <a:solidFill>
                  <a:srgbClr val="00B050">
                    <a:alpha val="99000"/>
                  </a:srgbClr>
                </a:solidFill>
                <a:latin typeface="Calibri" panose="020F0502020204030204" pitchFamily="34" charset="0"/>
                <a:cs typeface="Calibri" panose="020F0502020204030204" pitchFamily="34" charset="0"/>
              </a:rPr>
              <a:t>Representing identity on the wire</a:t>
            </a:r>
            <a:br>
              <a:rPr dirty="0">
                <a:solidFill>
                  <a:schemeClr val="tx2"/>
                </a:solidFill>
              </a:rPr>
            </a:br>
            <a:endParaRPr lang="en-US" dirty="0"/>
          </a:p>
        </p:txBody>
      </p:sp>
      <p:sp>
        <p:nvSpPr>
          <p:cNvPr id="26" name="Content Placeholder 25"/>
          <p:cNvSpPr>
            <a:spLocks noGrp="1"/>
          </p:cNvSpPr>
          <p:nvPr>
            <p:ph type="body" sz="quarter" idx="10"/>
          </p:nvPr>
        </p:nvSpPr>
        <p:spPr>
          <a:xfrm>
            <a:off x="1874285" y="1480332"/>
            <a:ext cx="8382000" cy="1628138"/>
          </a:xfrm>
        </p:spPr>
        <p:txBody>
          <a:bodyPr>
            <a:normAutofit/>
          </a:bodyPr>
          <a:lstStyle/>
          <a:p>
            <a:r>
              <a:rPr lang="en-US" sz="2000" dirty="0">
                <a:solidFill>
                  <a:schemeClr val="accent1">
                    <a:lumMod val="60000"/>
                    <a:lumOff val="40000"/>
                  </a:schemeClr>
                </a:solidFill>
                <a:latin typeface="Calibri" panose="020F0502020204030204" pitchFamily="34" charset="0"/>
                <a:cs typeface="Calibri" panose="020F0502020204030204" pitchFamily="34" charset="0"/>
              </a:rPr>
              <a:t>A </a:t>
            </a:r>
            <a:r>
              <a:rPr lang="en-US" sz="2000" i="1" dirty="0">
                <a:solidFill>
                  <a:schemeClr val="accent1">
                    <a:lumMod val="60000"/>
                    <a:lumOff val="40000"/>
                  </a:schemeClr>
                </a:solidFill>
                <a:latin typeface="Calibri" panose="020F0502020204030204" pitchFamily="34" charset="0"/>
                <a:cs typeface="Calibri" panose="020F0502020204030204" pitchFamily="34" charset="0"/>
              </a:rPr>
              <a:t>token</a:t>
            </a:r>
            <a:r>
              <a:rPr lang="en-US" sz="2000" dirty="0">
                <a:solidFill>
                  <a:schemeClr val="accent1">
                    <a:lumMod val="60000"/>
                    <a:lumOff val="40000"/>
                  </a:schemeClr>
                </a:solidFill>
                <a:latin typeface="Calibri" panose="020F0502020204030204" pitchFamily="34" charset="0"/>
                <a:cs typeface="Calibri" panose="020F0502020204030204" pitchFamily="34" charset="0"/>
              </a:rPr>
              <a:t> is a set of bytes that expresses information about an identity</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This information consists of one or more </a:t>
            </a:r>
            <a:r>
              <a:rPr lang="en-US" sz="2000" i="1" dirty="0">
                <a:solidFill>
                  <a:schemeClr val="accent1">
                    <a:lumMod val="60000"/>
                    <a:lumOff val="40000"/>
                  </a:schemeClr>
                </a:solidFill>
                <a:latin typeface="Calibri" panose="020F0502020204030204" pitchFamily="34" charset="0"/>
                <a:cs typeface="Calibri" panose="020F0502020204030204" pitchFamily="34" charset="0"/>
              </a:rPr>
              <a:t>claims</a:t>
            </a:r>
          </a:p>
          <a:p>
            <a:pPr lvl="1"/>
            <a:r>
              <a:rPr lang="en-US" sz="2000" dirty="0">
                <a:solidFill>
                  <a:schemeClr val="accent1">
                    <a:lumMod val="60000"/>
                    <a:lumOff val="40000"/>
                  </a:schemeClr>
                </a:solidFill>
                <a:latin typeface="Calibri" panose="020F0502020204030204" pitchFamily="34" charset="0"/>
                <a:cs typeface="Calibri" panose="020F0502020204030204" pitchFamily="34" charset="0"/>
              </a:rPr>
              <a:t>Each claim contains some information about the entity to which this token applies</a:t>
            </a:r>
          </a:p>
        </p:txBody>
      </p:sp>
      <p:grpSp>
        <p:nvGrpSpPr>
          <p:cNvPr id="7" name="Group 27"/>
          <p:cNvGrpSpPr/>
          <p:nvPr/>
        </p:nvGrpSpPr>
        <p:grpSpPr>
          <a:xfrm>
            <a:off x="1818562" y="4393446"/>
            <a:ext cx="3113442" cy="1667435"/>
            <a:chOff x="304800" y="4953000"/>
            <a:chExt cx="3113442" cy="1667435"/>
          </a:xfrm>
        </p:grpSpPr>
        <p:sp>
          <p:nvSpPr>
            <p:cNvPr id="23" name="Text Box 43"/>
            <p:cNvSpPr txBox="1">
              <a:spLocks noChangeArrowheads="1"/>
            </p:cNvSpPr>
            <p:nvPr/>
          </p:nvSpPr>
          <p:spPr bwMode="auto">
            <a:xfrm>
              <a:off x="304800" y="4953000"/>
              <a:ext cx="2133600" cy="1323439"/>
            </a:xfrm>
            <a:prstGeom prst="rect">
              <a:avLst/>
            </a:prstGeom>
            <a:noFill/>
            <a:ln w="19050" algn="ctr">
              <a:noFill/>
              <a:miter lim="800000"/>
              <a:headEnd/>
              <a:tailEnd type="none" w="lg" len="lg"/>
            </a:ln>
          </p:spPr>
          <p:txBody>
            <a:bodyPr wrap="square">
              <a:spAutoFit/>
            </a:bodyPr>
            <a:lstStyle/>
            <a:p>
              <a:pPr algn="ctr"/>
              <a:r>
                <a:rPr lang="en-US" sz="2000" i="1" dirty="0">
                  <a:solidFill>
                    <a:schemeClr val="accent1">
                      <a:lumMod val="60000"/>
                      <a:lumOff val="40000"/>
                    </a:schemeClr>
                  </a:solidFill>
                  <a:latin typeface="Calibri" panose="020F0502020204030204" pitchFamily="34" charset="0"/>
                  <a:cs typeface="Calibri" panose="020F0502020204030204" pitchFamily="34" charset="0"/>
                </a:rPr>
                <a:t>Indicates who created this token and guards against changes</a:t>
              </a:r>
            </a:p>
          </p:txBody>
        </p:sp>
        <p:sp>
          <p:nvSpPr>
            <p:cNvPr id="30" name="Freeform 29"/>
            <p:cNvSpPr/>
            <p:nvPr/>
          </p:nvSpPr>
          <p:spPr>
            <a:xfrm>
              <a:off x="1320501" y="6272605"/>
              <a:ext cx="2097741" cy="347830"/>
            </a:xfrm>
            <a:custGeom>
              <a:avLst/>
              <a:gdLst>
                <a:gd name="connsiteX0" fmla="*/ 0 w 2097741"/>
                <a:gd name="connsiteY0" fmla="*/ 0 h 652630"/>
                <a:gd name="connsiteX1" fmla="*/ 613186 w 2097741"/>
                <a:gd name="connsiteY1" fmla="*/ 623943 h 652630"/>
                <a:gd name="connsiteX2" fmla="*/ 2097741 w 2097741"/>
                <a:gd name="connsiteY2" fmla="*/ 172122 h 652630"/>
              </a:gdLst>
              <a:ahLst/>
              <a:cxnLst>
                <a:cxn ang="0">
                  <a:pos x="connsiteX0" y="connsiteY0"/>
                </a:cxn>
                <a:cxn ang="0">
                  <a:pos x="connsiteX1" y="connsiteY1"/>
                </a:cxn>
                <a:cxn ang="0">
                  <a:pos x="connsiteX2" y="connsiteY2"/>
                </a:cxn>
              </a:cxnLst>
              <a:rect l="l" t="t" r="r" b="b"/>
              <a:pathLst>
                <a:path w="2097741" h="652630">
                  <a:moveTo>
                    <a:pt x="0" y="0"/>
                  </a:moveTo>
                  <a:cubicBezTo>
                    <a:pt x="131781" y="297628"/>
                    <a:pt x="263563" y="595256"/>
                    <a:pt x="613186" y="623943"/>
                  </a:cubicBezTo>
                  <a:cubicBezTo>
                    <a:pt x="962809" y="652630"/>
                    <a:pt x="1530275" y="412376"/>
                    <a:pt x="2097741" y="172122"/>
                  </a:cubicBezTo>
                </a:path>
              </a:pathLst>
            </a:custGeom>
            <a:ln w="19050">
              <a:solidFill>
                <a:schemeClr val="bg2"/>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46659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dissolve">
                                      <p:cBhvr>
                                        <p:cTn id="7" dur="500"/>
                                        <p:tgtEl>
                                          <p:spTgt spid="2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xEl>
                                              <p:pRg st="1" end="1"/>
                                            </p:txEl>
                                          </p:spTgt>
                                        </p:tgtEl>
                                        <p:attrNameLst>
                                          <p:attrName>style.visibility</p:attrName>
                                        </p:attrNameLst>
                                      </p:cBhvr>
                                      <p:to>
                                        <p:strVal val="visible"/>
                                      </p:to>
                                    </p:set>
                                    <p:animEffect transition="in" filter="dissolve">
                                      <p:cBhvr>
                                        <p:cTn id="20" dur="500"/>
                                        <p:tgtEl>
                                          <p:spTgt spid="26">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26">
                                            <p:txEl>
                                              <p:pRg st="2" end="2"/>
                                            </p:txEl>
                                          </p:spTgt>
                                        </p:tgtEl>
                                        <p:attrNameLst>
                                          <p:attrName>style.visibility</p:attrName>
                                        </p:attrNameLst>
                                      </p:cBhvr>
                                      <p:to>
                                        <p:strVal val="visible"/>
                                      </p:to>
                                    </p:set>
                                    <p:animEffect transition="in" filter="dissolve">
                                      <p:cBhvr>
                                        <p:cTn id="23" dur="500"/>
                                        <p:tgtEl>
                                          <p:spTgt spid="26">
                                            <p:txEl>
                                              <p:pRg st="2" end="2"/>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dissolv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dissolve">
                                      <p:cBhvr>
                                        <p:cTn id="31" dur="500"/>
                                        <p:tgtEl>
                                          <p:spTgt spid="4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right)">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58785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Journey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r>
              <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Windows Identity Foundation (WIF)</a:t>
            </a:r>
          </a:p>
          <a:p>
            <a:pPr marL="914400" lvl="1" indent="-457200">
              <a:buClr>
                <a:srgbClr val="FFFF00"/>
              </a:buClr>
              <a:buFont typeface="Webdings" panose="05030102010509060703" pitchFamily="18" charset="2"/>
              <a:buChar char="4"/>
            </a:pPr>
            <a:r>
              <a:rPr lang="en-US" sz="3200" dirty="0">
                <a:solidFill>
                  <a:srgbClr val="052F61">
                    <a:lumMod val="60000"/>
                    <a:lumOff val="40000"/>
                  </a:srgbClr>
                </a:solidFill>
                <a:latin typeface="Calibri" panose="020F0502020204030204" pitchFamily="34" charset="0"/>
                <a:cs typeface="Calibri" panose="020F0502020204030204" pitchFamily="34" charset="0"/>
              </a:rPr>
              <a:t>XML based – </a:t>
            </a:r>
            <a:r>
              <a:rPr lang="en-US" sz="3200" dirty="0" err="1">
                <a:solidFill>
                  <a:srgbClr val="052F61">
                    <a:lumMod val="60000"/>
                    <a:lumOff val="40000"/>
                  </a:srgbClr>
                </a:solidFill>
                <a:latin typeface="Calibri" panose="020F0502020204030204" pitchFamily="34" charset="0"/>
                <a:cs typeface="Calibri" panose="020F0502020204030204" pitchFamily="34" charset="0"/>
              </a:rPr>
              <a:t>web.config</a:t>
            </a:r>
            <a:r>
              <a:rPr lang="en-US" sz="3200" dirty="0">
                <a:solidFill>
                  <a:srgbClr val="052F61">
                    <a:lumMod val="60000"/>
                    <a:lumOff val="40000"/>
                  </a:srgbClr>
                </a:solidFill>
                <a:latin typeface="Calibri" panose="020F0502020204030204" pitchFamily="34" charset="0"/>
                <a:cs typeface="Calibri" panose="020F0502020204030204" pitchFamily="34" charset="0"/>
              </a:rPr>
              <a:t> – WS-Federation</a:t>
            </a:r>
          </a:p>
          <a:p>
            <a:pPr marL="457200" indent="-457200">
              <a:buClr>
                <a:srgbClr val="FFFF00"/>
              </a:buClr>
              <a:buFont typeface="Webdings" panose="05030102010509060703" pitchFamily="18" charset="2"/>
              <a:buChar char="4"/>
            </a:pPr>
            <a:r>
              <a:rPr lang="en-US" sz="3200" dirty="0">
                <a:solidFill>
                  <a:srgbClr val="052F61">
                    <a:lumMod val="60000"/>
                    <a:lumOff val="40000"/>
                  </a:srgbClr>
                </a:solidFill>
                <a:latin typeface="Calibri" panose="020F0502020204030204" pitchFamily="34" charset="0"/>
                <a:cs typeface="Calibri" panose="020F0502020204030204" pitchFamily="34" charset="0"/>
              </a:rPr>
              <a:t>Windows Identity Foundation (WIF-SAML)</a:t>
            </a: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r>
              <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Open Web Interface for .NET (OWIN) – OIDC – “Modern Authentication”</a:t>
            </a: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lang="en-US" sz="3200" dirty="0">
              <a:solidFill>
                <a:srgbClr val="052F61">
                  <a:lumMod val="60000"/>
                  <a:lumOff val="40000"/>
                </a:srgbClr>
              </a:solidFill>
              <a:latin typeface="Calibri" panose="020F0502020204030204" pitchFamily="34" charset="0"/>
              <a:cs typeface="Calibri" panose="020F0502020204030204" pitchFamily="34" charset="0"/>
            </a:endParaRPr>
          </a:p>
          <a:p>
            <a:pPr marL="457200" marR="0" lvl="0" indent="-457200" algn="l" defTabSz="457200" rtl="0" eaLnBrk="1" fontAlgn="auto" latinLnBrk="0" hangingPunct="1">
              <a:lnSpc>
                <a:spcPct val="100000"/>
              </a:lnSpc>
              <a:spcBef>
                <a:spcPts val="0"/>
              </a:spcBef>
              <a:spcAft>
                <a:spcPts val="0"/>
              </a:spcAft>
              <a:buClr>
                <a:srgbClr val="FFFF00"/>
              </a:buClr>
              <a:buSzTx/>
              <a:buFont typeface="Webdings" panose="05030102010509060703" pitchFamily="18" charset="2"/>
              <a:buChar char="4"/>
              <a:tabLst/>
              <a:defRPr/>
            </a:pPr>
            <a:endParaRPr kumimoji="0" lang="en-US" sz="32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8380808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3AD78-2105-42D7-8347-2BED6CBEC135}"/>
              </a:ext>
            </a:extLst>
          </p:cNvPr>
          <p:cNvSpPr/>
          <p:nvPr/>
        </p:nvSpPr>
        <p:spPr>
          <a:xfrm>
            <a:off x="1424758" y="771804"/>
            <a:ext cx="8784561" cy="31700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rPr>
              <a:t>The Microsoft Identity Platform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52F61">
                  <a:lumMod val="60000"/>
                  <a:lumOff val="40000"/>
                </a:srgbClr>
              </a:solidFill>
              <a:effectLst/>
              <a:uLnTx/>
              <a:uFillTx/>
              <a:latin typeface="Calibri" panose="020F0502020204030204" pitchFamily="34" charset="0"/>
              <a:ea typeface="+mn-ea"/>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Z" sz="4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1429458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841" y="387924"/>
            <a:ext cx="8382000"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The Platform (not the Product!)</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76469C2-C943-4C97-B50F-C33B7D4C41F4}"/>
              </a:ext>
            </a:extLst>
          </p:cNvPr>
          <p:cNvPicPr>
            <a:picLocks noChangeAspect="1"/>
          </p:cNvPicPr>
          <p:nvPr/>
        </p:nvPicPr>
        <p:blipFill>
          <a:blip r:embed="rId2"/>
          <a:stretch>
            <a:fillRect/>
          </a:stretch>
        </p:blipFill>
        <p:spPr>
          <a:xfrm>
            <a:off x="1259841" y="1580990"/>
            <a:ext cx="8996444" cy="4697890"/>
          </a:xfrm>
          <a:prstGeom prst="rect">
            <a:avLst/>
          </a:prstGeom>
        </p:spPr>
      </p:pic>
    </p:spTree>
    <p:extLst>
      <p:ext uri="{BB962C8B-B14F-4D97-AF65-F5344CB8AC3E}">
        <p14:creationId xmlns:p14="http://schemas.microsoft.com/office/powerpoint/2010/main" val="674981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AF783F-8931-46E9-83C9-5D316C89085B}"/>
              </a:ext>
            </a:extLst>
          </p:cNvPr>
          <p:cNvPicPr>
            <a:picLocks noChangeAspect="1"/>
          </p:cNvPicPr>
          <p:nvPr/>
        </p:nvPicPr>
        <p:blipFill>
          <a:blip r:embed="rId2"/>
          <a:stretch>
            <a:fillRect/>
          </a:stretch>
        </p:blipFill>
        <p:spPr>
          <a:xfrm>
            <a:off x="822960" y="78462"/>
            <a:ext cx="10119359" cy="6708418"/>
          </a:xfrm>
          <a:prstGeom prst="rect">
            <a:avLst/>
          </a:prstGeom>
        </p:spPr>
      </p:pic>
    </p:spTree>
    <p:extLst>
      <p:ext uri="{BB962C8B-B14F-4D97-AF65-F5344CB8AC3E}">
        <p14:creationId xmlns:p14="http://schemas.microsoft.com/office/powerpoint/2010/main" val="33455799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37A6F1E-46A4-4343-8453-96F76364508A}"/>
              </a:ext>
            </a:extLst>
          </p:cNvPr>
          <p:cNvSpPr>
            <a:spLocks noGrp="1"/>
          </p:cNvSpPr>
          <p:nvPr>
            <p:ph type="title"/>
          </p:nvPr>
        </p:nvSpPr>
        <p:spPr>
          <a:xfrm>
            <a:off x="134434" y="79899"/>
            <a:ext cx="2229084" cy="941796"/>
          </a:xfrm>
        </p:spPr>
        <p:txBody>
          <a:bodyPr>
            <a:normAutofit/>
          </a:bodyPr>
          <a:lstStyle/>
          <a:p>
            <a:r>
              <a:rPr lang="en-US" sz="4000" cap="none" dirty="0">
                <a:ln>
                  <a:noFill/>
                </a:ln>
                <a:solidFill>
                  <a:schemeClr val="bg1">
                    <a:lumMod val="95000"/>
                  </a:schemeClr>
                </a:solidFill>
                <a:latin typeface="Calibri" panose="020F0502020204030204" pitchFamily="34" charset="0"/>
                <a:cs typeface="Calibri" panose="020F0502020204030204" pitchFamily="34" charset="0"/>
              </a:rPr>
              <a:t>Scenarios</a:t>
            </a:r>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CC784451-3442-4C33-BB93-663C285C6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4003" y="117628"/>
            <a:ext cx="9453563" cy="662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22994"/>
      </p:ext>
    </p:extLst>
  </p:cSld>
  <p:clrMapOvr>
    <a:masterClrMapping/>
  </p:clrMapOvr>
  <p:transition>
    <p:fade/>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3430</TotalTime>
  <Words>1093</Words>
  <Application>Microsoft Office PowerPoint</Application>
  <PresentationFormat>Widescreen</PresentationFormat>
  <Paragraphs>214</Paragraphs>
  <Slides>36</Slides>
  <Notes>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36</vt:i4>
      </vt:variant>
    </vt:vector>
  </HeadingPairs>
  <TitlesOfParts>
    <vt:vector size="51" baseType="lpstr">
      <vt:lpstr>Arial</vt:lpstr>
      <vt:lpstr>Calibri</vt:lpstr>
      <vt:lpstr>Century Gothic</vt:lpstr>
      <vt:lpstr>Consolas</vt:lpstr>
      <vt:lpstr>Courier New</vt:lpstr>
      <vt:lpstr>Segoe UI</vt:lpstr>
      <vt:lpstr>Segoe UI Light</vt:lpstr>
      <vt:lpstr>Segoe UI Semibold</vt:lpstr>
      <vt:lpstr>Segoe UI Semilight</vt:lpstr>
      <vt:lpstr>Times New Roman</vt:lpstr>
      <vt:lpstr>Webdings</vt:lpstr>
      <vt:lpstr>Wingdings</vt:lpstr>
      <vt:lpstr>Wingdings 3</vt:lpstr>
      <vt:lpstr>Slice</vt:lpstr>
      <vt:lpstr>1_White Template</vt:lpstr>
      <vt:lpstr>The Microsoft Identity jigsaw - putting the pieces together! </vt:lpstr>
      <vt:lpstr>In the beginning … </vt:lpstr>
      <vt:lpstr>Defining the Problem Working with identity is too hard </vt:lpstr>
      <vt:lpstr>Tokens and Claims  Representing identity on the wire </vt:lpstr>
      <vt:lpstr>PowerPoint Presentation</vt:lpstr>
      <vt:lpstr>PowerPoint Presentation</vt:lpstr>
      <vt:lpstr>The Platform (not the Product!)</vt:lpstr>
      <vt:lpstr>PowerPoint Presentation</vt:lpstr>
      <vt:lpstr>Scenarios</vt:lpstr>
      <vt:lpstr>Scenarios</vt:lpstr>
      <vt:lpstr>The Format – Type</vt:lpstr>
      <vt:lpstr>The Format – Web</vt:lpstr>
      <vt:lpstr>The Format – SPA</vt:lpstr>
      <vt:lpstr>The Format – Native (User)</vt:lpstr>
      <vt:lpstr>The Format – Native (Application)</vt:lpstr>
      <vt:lpstr>The OS</vt:lpstr>
      <vt:lpstr>The Guide</vt:lpstr>
      <vt:lpstr>Types of tenant </vt:lpstr>
      <vt:lpstr>Resources / scopes </vt:lpstr>
      <vt:lpstr>The rest </vt:lpstr>
      <vt:lpstr>PowerPoint Presentation</vt:lpstr>
      <vt:lpstr>Microsoft Authentication Libraries (MSAL)</vt:lpstr>
      <vt:lpstr>It’s EASY and you get stuff for FREE</vt:lpstr>
      <vt:lpstr>PowerPoint Presentation</vt:lpstr>
      <vt:lpstr>Best practices for updating to MSAL</vt:lpstr>
      <vt:lpstr>PowerPoint Presentation</vt:lpstr>
      <vt:lpstr>PowerPoint Presentation</vt:lpstr>
      <vt:lpstr>What is it? </vt:lpstr>
      <vt:lpstr>PowerPoint Presentation</vt:lpstr>
      <vt:lpstr>PowerPoint Presentation</vt:lpstr>
      <vt:lpstr>PowerPoint Presentation</vt:lpstr>
      <vt:lpstr>What is it? </vt:lpstr>
      <vt:lpstr>PowerPoint Presentation</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dc:creator>
  <cp:lastModifiedBy>Rory Braybrook</cp:lastModifiedBy>
  <cp:revision>110</cp:revision>
  <dcterms:created xsi:type="dcterms:W3CDTF">2014-09-12T02:12:56Z</dcterms:created>
  <dcterms:modified xsi:type="dcterms:W3CDTF">2020-07-15T09:05:46Z</dcterms:modified>
</cp:coreProperties>
</file>